
<file path=[Content_Types].xml><?xml version="1.0" encoding="utf-8"?>
<Types xmlns="http://schemas.openxmlformats.org/package/2006/content-types">
  <Default Extension="xml" ContentType="application/xml"/>
  <Default Extension="jpeg" ContentType="image/jpeg"/>
  <Default Extension="tiff" ContentType="image/tiff"/>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3" r:id="rId1"/>
    <p:sldMasterId id="2147483666" r:id="rId2"/>
  </p:sldMasterIdLst>
  <p:notesMasterIdLst>
    <p:notesMasterId r:id="rId14"/>
  </p:notesMasterIdLst>
  <p:sldIdLst>
    <p:sldId id="258" r:id="rId3"/>
    <p:sldId id="279" r:id="rId4"/>
    <p:sldId id="277" r:id="rId5"/>
    <p:sldId id="278" r:id="rId6"/>
    <p:sldId id="260" r:id="rId7"/>
    <p:sldId id="261" r:id="rId8"/>
    <p:sldId id="267" r:id="rId9"/>
    <p:sldId id="280" r:id="rId10"/>
    <p:sldId id="273" r:id="rId11"/>
    <p:sldId id="274"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70" autoAdjust="0"/>
  </p:normalViewPr>
  <p:slideViewPr>
    <p:cSldViewPr>
      <p:cViewPr>
        <p:scale>
          <a:sx n="110" d="100"/>
          <a:sy n="110" d="100"/>
        </p:scale>
        <p:origin x="-856" y="-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823943123614"/>
          <c:y val="0.0"/>
          <c:w val="0.499317585301837"/>
          <c:h val="1.0"/>
        </c:manualLayout>
      </c:layout>
      <c:pieChart>
        <c:varyColors val="1"/>
        <c:ser>
          <c:idx val="0"/>
          <c:order val="0"/>
          <c:tx>
            <c:strRef>
              <c:f>Sheet1!$B$1</c:f>
              <c:strCache>
                <c:ptCount val="1"/>
                <c:pt idx="0">
                  <c:v>Column1</c:v>
                </c:pt>
              </c:strCache>
            </c:strRef>
          </c:tx>
          <c:spPr>
            <a:ln w="12700">
              <a:solidFill>
                <a:schemeClr val="tx1"/>
              </a:solidFill>
            </a:ln>
          </c:spPr>
          <c:dPt>
            <c:idx val="0"/>
            <c:bubble3D val="0"/>
            <c:explosion val="7"/>
            <c:spPr>
              <a:solidFill>
                <a:schemeClr val="tx2"/>
              </a:solidFill>
              <a:ln w="12700">
                <a:solidFill>
                  <a:schemeClr val="tx1"/>
                </a:solidFill>
              </a:ln>
            </c:spPr>
          </c:dPt>
          <c:dPt>
            <c:idx val="1"/>
            <c:bubble3D val="0"/>
            <c:spPr>
              <a:solidFill>
                <a:schemeClr val="accent1"/>
              </a:solidFill>
              <a:ln w="12700">
                <a:solidFill>
                  <a:schemeClr val="tx1"/>
                </a:solidFill>
              </a:ln>
            </c:spPr>
          </c:dPt>
          <c:dPt>
            <c:idx val="2"/>
            <c:bubble3D val="0"/>
            <c:spPr>
              <a:solidFill>
                <a:schemeClr val="accent3"/>
              </a:solidFill>
              <a:ln w="12700">
                <a:solidFill>
                  <a:schemeClr val="tx1"/>
                </a:solidFill>
              </a:ln>
            </c:spPr>
          </c:dPt>
          <c:dPt>
            <c:idx val="3"/>
            <c:bubble3D val="0"/>
            <c:spPr>
              <a:solidFill>
                <a:schemeClr val="accent4"/>
              </a:solidFill>
              <a:ln w="12700">
                <a:solidFill>
                  <a:schemeClr val="tx1"/>
                </a:solidFill>
              </a:ln>
            </c:spPr>
          </c:dPt>
          <c:dPt>
            <c:idx val="4"/>
            <c:bubble3D val="0"/>
            <c:spPr>
              <a:solidFill>
                <a:schemeClr val="accent6"/>
              </a:solidFill>
              <a:ln w="12700">
                <a:solidFill>
                  <a:schemeClr val="tx1"/>
                </a:solidFill>
              </a:ln>
            </c:spPr>
          </c:dPt>
          <c:dLbls>
            <c:dLbl>
              <c:idx val="0"/>
              <c:layout>
                <c:manualLayout>
                  <c:x val="-0.173653900058609"/>
                  <c:y val="0.0110630705069985"/>
                </c:manualLayout>
              </c:layout>
              <c:showLegendKey val="0"/>
              <c:showVal val="1"/>
              <c:showCatName val="1"/>
              <c:showSerName val="0"/>
              <c:showPercent val="0"/>
              <c:showBubbleSize val="0"/>
              <c:separator>
</c:separator>
            </c:dLbl>
            <c:dLbl>
              <c:idx val="1"/>
              <c:layout>
                <c:manualLayout>
                  <c:x val="0.0234158958285554"/>
                  <c:y val="-0.0576358728749097"/>
                </c:manualLayout>
              </c:layout>
              <c:tx>
                <c:rich>
                  <a:bodyPr/>
                  <a:lstStyle/>
                  <a:p>
                    <a:pPr>
                      <a:defRPr sz="1800" b="1">
                        <a:solidFill>
                          <a:schemeClr val="bg1"/>
                        </a:solidFill>
                      </a:defRPr>
                    </a:pPr>
                    <a:r>
                      <a:rPr lang="en-US" sz="1800" dirty="0" smtClean="0"/>
                      <a:t>   Out-of- Pocket</a:t>
                    </a:r>
                    <a:r>
                      <a:rPr lang="en-US" sz="1800" dirty="0"/>
                      <a:t>
15%</a:t>
                    </a:r>
                    <a:endParaRPr lang="en-US" dirty="0"/>
                  </a:p>
                </c:rich>
              </c:tx>
              <c:spPr/>
              <c:showLegendKey val="0"/>
              <c:showVal val="1"/>
              <c:showCatName val="1"/>
              <c:showSerName val="0"/>
              <c:showPercent val="0"/>
              <c:showBubbleSize val="0"/>
              <c:separator>
</c:separator>
            </c:dLbl>
            <c:dLbl>
              <c:idx val="2"/>
              <c:layout>
                <c:manualLayout>
                  <c:x val="-0.0330927808781184"/>
                  <c:y val="-0.00289860771332994"/>
                </c:manualLayout>
              </c:layout>
              <c:spPr/>
              <c:txPr>
                <a:bodyPr/>
                <a:lstStyle/>
                <a:p>
                  <a:pPr>
                    <a:defRPr sz="1800" b="1">
                      <a:solidFill>
                        <a:schemeClr val="tx1"/>
                      </a:solidFill>
                    </a:defRPr>
                  </a:pPr>
                  <a:endParaRPr lang="en-US"/>
                </a:p>
              </c:txPr>
              <c:showLegendKey val="0"/>
              <c:showVal val="1"/>
              <c:showCatName val="1"/>
              <c:showSerName val="0"/>
              <c:showPercent val="0"/>
              <c:showBubbleSize val="0"/>
              <c:separator>
</c:separator>
            </c:dLbl>
            <c:dLbl>
              <c:idx val="3"/>
              <c:layout>
                <c:manualLayout>
                  <c:x val="0.191632456743878"/>
                  <c:y val="0.0253155797866541"/>
                </c:manualLayout>
              </c:layout>
              <c:tx>
                <c:rich>
                  <a:bodyPr/>
                  <a:lstStyle/>
                  <a:p>
                    <a:pPr>
                      <a:defRPr sz="1800" b="1">
                        <a:solidFill>
                          <a:schemeClr val="tx1"/>
                        </a:solidFill>
                      </a:defRPr>
                    </a:pPr>
                    <a:r>
                      <a:rPr lang="en-US" sz="1800" dirty="0"/>
                      <a:t>Other </a:t>
                    </a:r>
                    <a:r>
                      <a:rPr lang="en-US" sz="1800" dirty="0" smtClean="0"/>
                      <a:t>Private</a:t>
                    </a:r>
                    <a:r>
                      <a:rPr lang="en-US" sz="1800" baseline="0" dirty="0" smtClean="0"/>
                      <a:t> and </a:t>
                    </a:r>
                    <a:r>
                      <a:rPr lang="en-US" sz="1800" dirty="0" smtClean="0"/>
                      <a:t>Public</a:t>
                    </a:r>
                    <a:r>
                      <a:rPr lang="en-US" sz="1800" dirty="0"/>
                      <a:t>
18%</a:t>
                    </a:r>
                    <a:endParaRPr lang="en-US" dirty="0"/>
                  </a:p>
                </c:rich>
              </c:tx>
              <c:spPr/>
              <c:showLegendKey val="0"/>
              <c:showVal val="1"/>
              <c:showCatName val="1"/>
              <c:showSerName val="0"/>
              <c:showPercent val="0"/>
              <c:showBubbleSize val="0"/>
            </c:dLbl>
            <c:dLbl>
              <c:idx val="4"/>
              <c:layout>
                <c:manualLayout>
                  <c:x val="0.110728664984838"/>
                  <c:y val="0.0786380118492591"/>
                </c:manualLayout>
              </c:layout>
              <c:tx>
                <c:rich>
                  <a:bodyPr/>
                  <a:lstStyle/>
                  <a:p>
                    <a:r>
                      <a:rPr lang="en-US" sz="1800" dirty="0"/>
                      <a:t>Medicare </a:t>
                    </a:r>
                    <a:r>
                      <a:rPr lang="en-US" sz="1800" dirty="0" smtClean="0"/>
                      <a:t> </a:t>
                    </a:r>
                    <a:br>
                      <a:rPr lang="en-US" sz="1800" dirty="0" smtClean="0"/>
                    </a:br>
                    <a:r>
                      <a:rPr lang="en-US" sz="1800" dirty="0" smtClean="0"/>
                      <a:t>Post-Acute </a:t>
                    </a:r>
                    <a:r>
                      <a:rPr lang="en-US" sz="1800" dirty="0"/>
                      <a:t>Care
21%</a:t>
                    </a:r>
                    <a:endParaRPr lang="en-US" dirty="0"/>
                  </a:p>
                </c:rich>
              </c:tx>
              <c:showLegendKey val="0"/>
              <c:showVal val="1"/>
              <c:showCatName val="1"/>
              <c:showSerName val="0"/>
              <c:showPercent val="0"/>
              <c:showBubbleSize val="0"/>
              <c:separator>
</c:separator>
            </c:dLbl>
            <c:txPr>
              <a:bodyPr/>
              <a:lstStyle/>
              <a:p>
                <a:pPr>
                  <a:defRPr sz="1800" b="1"/>
                </a:pPr>
                <a:endParaRPr lang="en-US"/>
              </a:p>
            </c:txPr>
            <c:showLegendKey val="0"/>
            <c:showVal val="1"/>
            <c:showCatName val="1"/>
            <c:showSerName val="0"/>
            <c:showPercent val="0"/>
            <c:showBubbleSize val="0"/>
            <c:separator>
</c:separator>
            <c:showLeaderLines val="1"/>
          </c:dLbls>
          <c:cat>
            <c:strRef>
              <c:f>Sheet1!$A$2:$A$6</c:f>
              <c:strCache>
                <c:ptCount val="5"/>
                <c:pt idx="0">
                  <c:v>Medicaid</c:v>
                </c:pt>
                <c:pt idx="1">
                  <c:v>Out-of-Pocket</c:v>
                </c:pt>
                <c:pt idx="2">
                  <c:v>Private Insurance</c:v>
                </c:pt>
                <c:pt idx="3">
                  <c:v>Other Public</c:v>
                </c:pt>
                <c:pt idx="4">
                  <c:v>Medicare Post-Acute Care</c:v>
                </c:pt>
              </c:strCache>
            </c:strRef>
          </c:cat>
          <c:val>
            <c:numRef>
              <c:f>Sheet1!$B$2:$B$6</c:f>
              <c:numCache>
                <c:formatCode>0%</c:formatCode>
                <c:ptCount val="5"/>
                <c:pt idx="0">
                  <c:v>0.4</c:v>
                </c:pt>
                <c:pt idx="1">
                  <c:v>0.15</c:v>
                </c:pt>
                <c:pt idx="2">
                  <c:v>0.07</c:v>
                </c:pt>
                <c:pt idx="3">
                  <c:v>0.18</c:v>
                </c:pt>
                <c:pt idx="4">
                  <c:v>0.21</c:v>
                </c:pt>
              </c:numCache>
            </c:numRef>
          </c:val>
        </c:ser>
        <c:dLbls>
          <c:showLegendKey val="0"/>
          <c:showVal val="0"/>
          <c:showCatName val="0"/>
          <c:showSerName val="0"/>
          <c:showPercent val="0"/>
          <c:showBubbleSize val="0"/>
          <c:showLeaderLines val="1"/>
        </c:dLbls>
        <c:firstSliceAng val="17"/>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1"/>
          <c:order val="0"/>
          <c:tx>
            <c:strRef>
              <c:f>Sheet1!$J$2</c:f>
              <c:strCache>
                <c:ptCount val="1"/>
                <c:pt idx="0">
                  <c:v>Institution-Based LTSS </c:v>
                </c:pt>
              </c:strCache>
            </c:strRef>
          </c:tx>
          <c:spPr>
            <a:solidFill>
              <a:schemeClr val="tx2"/>
            </a:solidFill>
            <a:ln>
              <a:solidFill>
                <a:srgbClr val="000000"/>
              </a:solidFill>
            </a:ln>
          </c:spPr>
          <c:invertIfNegative val="0"/>
          <c:cat>
            <c:numRef>
              <c:f>Sheet1!$H$3:$H$8</c:f>
              <c:numCache>
                <c:formatCode>General</c:formatCode>
                <c:ptCount val="6"/>
                <c:pt idx="0">
                  <c:v>2002.0</c:v>
                </c:pt>
                <c:pt idx="1">
                  <c:v>2004.0</c:v>
                </c:pt>
                <c:pt idx="2">
                  <c:v>2006.0</c:v>
                </c:pt>
                <c:pt idx="3">
                  <c:v>2008.0</c:v>
                </c:pt>
                <c:pt idx="4">
                  <c:v>2010.0</c:v>
                </c:pt>
                <c:pt idx="5">
                  <c:v>2011.0</c:v>
                </c:pt>
              </c:numCache>
            </c:numRef>
          </c:cat>
          <c:val>
            <c:numRef>
              <c:f>Sheet1!$J$3:$J$8</c:f>
              <c:numCache>
                <c:formatCode>0</c:formatCode>
                <c:ptCount val="6"/>
                <c:pt idx="0">
                  <c:v>63355.20576542597</c:v>
                </c:pt>
                <c:pt idx="1">
                  <c:v>63374.722713</c:v>
                </c:pt>
                <c:pt idx="2">
                  <c:v>65906.0</c:v>
                </c:pt>
                <c:pt idx="3">
                  <c:v>67034.0</c:v>
                </c:pt>
                <c:pt idx="4">
                  <c:v>67688.0</c:v>
                </c:pt>
                <c:pt idx="5">
                  <c:v>69146.0</c:v>
                </c:pt>
              </c:numCache>
            </c:numRef>
          </c:val>
        </c:ser>
        <c:ser>
          <c:idx val="0"/>
          <c:order val="1"/>
          <c:tx>
            <c:strRef>
              <c:f>Sheet1!$I$2</c:f>
              <c:strCache>
                <c:ptCount val="1"/>
                <c:pt idx="0">
                  <c:v>Home and Community-Based LTSS</c:v>
                </c:pt>
              </c:strCache>
            </c:strRef>
          </c:tx>
          <c:spPr>
            <a:solidFill>
              <a:schemeClr val="accent6">
                <a:lumMod val="75000"/>
              </a:schemeClr>
            </a:solidFill>
            <a:ln>
              <a:solidFill>
                <a:srgbClr val="000000"/>
              </a:solidFill>
            </a:ln>
          </c:spPr>
          <c:invertIfNegative val="0"/>
          <c:cat>
            <c:numRef>
              <c:f>Sheet1!$H$3:$H$8</c:f>
              <c:numCache>
                <c:formatCode>General</c:formatCode>
                <c:ptCount val="6"/>
                <c:pt idx="0">
                  <c:v>2002.0</c:v>
                </c:pt>
                <c:pt idx="1">
                  <c:v>2004.0</c:v>
                </c:pt>
                <c:pt idx="2">
                  <c:v>2006.0</c:v>
                </c:pt>
                <c:pt idx="3">
                  <c:v>2008.0</c:v>
                </c:pt>
                <c:pt idx="4">
                  <c:v>2010.0</c:v>
                </c:pt>
                <c:pt idx="5">
                  <c:v>2011.0</c:v>
                </c:pt>
              </c:numCache>
            </c:numRef>
          </c:cat>
          <c:val>
            <c:numRef>
              <c:f>Sheet1!$I$3:$I$8</c:f>
              <c:numCache>
                <c:formatCode>0</c:formatCode>
                <c:ptCount val="6"/>
                <c:pt idx="0">
                  <c:v>29863.90224307403</c:v>
                </c:pt>
                <c:pt idx="1">
                  <c:v>37622.755804</c:v>
                </c:pt>
                <c:pt idx="2">
                  <c:v>45472.0</c:v>
                </c:pt>
                <c:pt idx="3">
                  <c:v>47763.0</c:v>
                </c:pt>
                <c:pt idx="4">
                  <c:v>54951.0</c:v>
                </c:pt>
                <c:pt idx="5">
                  <c:v>55838.0</c:v>
                </c:pt>
              </c:numCache>
            </c:numRef>
          </c:val>
        </c:ser>
        <c:dLbls>
          <c:showLegendKey val="0"/>
          <c:showVal val="0"/>
          <c:showCatName val="0"/>
          <c:showSerName val="0"/>
          <c:showPercent val="0"/>
          <c:showBubbleSize val="0"/>
        </c:dLbls>
        <c:gapWidth val="76"/>
        <c:overlap val="100"/>
        <c:axId val="2115802472"/>
        <c:axId val="2119443112"/>
      </c:barChart>
      <c:catAx>
        <c:axId val="2115802472"/>
        <c:scaling>
          <c:orientation val="minMax"/>
        </c:scaling>
        <c:delete val="0"/>
        <c:axPos val="b"/>
        <c:numFmt formatCode="General" sourceLinked="1"/>
        <c:majorTickMark val="none"/>
        <c:minorTickMark val="none"/>
        <c:tickLblPos val="nextTo"/>
        <c:txPr>
          <a:bodyPr/>
          <a:lstStyle/>
          <a:p>
            <a:pPr>
              <a:defRPr sz="1400" b="1"/>
            </a:pPr>
            <a:endParaRPr lang="en-US"/>
          </a:p>
        </c:txPr>
        <c:crossAx val="2119443112"/>
        <c:crosses val="autoZero"/>
        <c:auto val="1"/>
        <c:lblAlgn val="ctr"/>
        <c:lblOffset val="100"/>
        <c:noMultiLvlLbl val="0"/>
      </c:catAx>
      <c:valAx>
        <c:axId val="2119443112"/>
        <c:scaling>
          <c:orientation val="minMax"/>
        </c:scaling>
        <c:delete val="1"/>
        <c:axPos val="l"/>
        <c:majorGridlines>
          <c:spPr>
            <a:ln>
              <a:noFill/>
            </a:ln>
          </c:spPr>
        </c:majorGridlines>
        <c:numFmt formatCode="0" sourceLinked="1"/>
        <c:majorTickMark val="out"/>
        <c:minorTickMark val="none"/>
        <c:tickLblPos val="nextTo"/>
        <c:crossAx val="2115802472"/>
        <c:crosses val="autoZero"/>
        <c:crossBetween val="between"/>
      </c:valAx>
    </c:plotArea>
    <c:legend>
      <c:legendPos val="r"/>
      <c:layout>
        <c:manualLayout>
          <c:xMode val="edge"/>
          <c:yMode val="edge"/>
          <c:x val="0.656192012143061"/>
          <c:y val="0.433438362263787"/>
          <c:w val="0.312624430096486"/>
          <c:h val="0.122438592148216"/>
        </c:manualLayout>
      </c:layout>
      <c:overlay val="0"/>
      <c:txPr>
        <a:bodyPr/>
        <a:lstStyle/>
        <a:p>
          <a:pPr>
            <a:defRPr sz="1400" b="1"/>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
          <c:y val="0.0493827160493827"/>
          <c:w val="0.635671431185321"/>
          <c:h val="0.842896131039176"/>
        </c:manualLayout>
      </c:layout>
      <c:barChart>
        <c:barDir val="col"/>
        <c:grouping val="percentStacked"/>
        <c:varyColors val="0"/>
        <c:ser>
          <c:idx val="0"/>
          <c:order val="0"/>
          <c:tx>
            <c:strRef>
              <c:f>Sheet1!$A$2</c:f>
              <c:strCache>
                <c:ptCount val="1"/>
                <c:pt idx="0">
                  <c:v>People Who Used Community-Based LTSS</c:v>
                </c:pt>
              </c:strCache>
            </c:strRef>
          </c:tx>
          <c:spPr>
            <a:solidFill>
              <a:schemeClr val="tx2"/>
            </a:solidFill>
            <a:ln>
              <a:solidFill>
                <a:schemeClr val="tx1"/>
              </a:solidFill>
            </a:ln>
          </c:spPr>
          <c:invertIfNegative val="0"/>
          <c:cat>
            <c:strRef>
              <c:f>Sheet1!$B$1:$C$1</c:f>
              <c:strCache>
                <c:ptCount val="2"/>
                <c:pt idx="0">
                  <c:v>Series 1</c:v>
                </c:pt>
                <c:pt idx="1">
                  <c:v>Series 2</c:v>
                </c:pt>
              </c:strCache>
            </c:strRef>
          </c:cat>
          <c:val>
            <c:numRef>
              <c:f>Sheet1!$B$2:$C$2</c:f>
              <c:numCache>
                <c:formatCode>General</c:formatCode>
                <c:ptCount val="2"/>
                <c:pt idx="0">
                  <c:v>4.0</c:v>
                </c:pt>
                <c:pt idx="1">
                  <c:v>21.0</c:v>
                </c:pt>
              </c:numCache>
            </c:numRef>
          </c:val>
        </c:ser>
        <c:ser>
          <c:idx val="1"/>
          <c:order val="1"/>
          <c:tx>
            <c:strRef>
              <c:f>Sheet1!$A$3</c:f>
              <c:strCache>
                <c:ptCount val="1"/>
                <c:pt idx="0">
                  <c:v>People Who Used Institutional LTSS</c:v>
                </c:pt>
              </c:strCache>
            </c:strRef>
          </c:tx>
          <c:spPr>
            <a:solidFill>
              <a:schemeClr val="accent1"/>
            </a:solidFill>
            <a:ln>
              <a:solidFill>
                <a:schemeClr val="tx1"/>
              </a:solidFill>
            </a:ln>
          </c:spPr>
          <c:invertIfNegative val="0"/>
          <c:cat>
            <c:strRef>
              <c:f>Sheet1!$B$1:$C$1</c:f>
              <c:strCache>
                <c:ptCount val="2"/>
                <c:pt idx="0">
                  <c:v>Series 1</c:v>
                </c:pt>
                <c:pt idx="1">
                  <c:v>Series 2</c:v>
                </c:pt>
              </c:strCache>
            </c:strRef>
          </c:cat>
          <c:val>
            <c:numRef>
              <c:f>Sheet1!$B$3:$C$3</c:f>
              <c:numCache>
                <c:formatCode>General</c:formatCode>
                <c:ptCount val="2"/>
                <c:pt idx="0">
                  <c:v>2.0</c:v>
                </c:pt>
                <c:pt idx="1">
                  <c:v>22.0</c:v>
                </c:pt>
              </c:numCache>
            </c:numRef>
          </c:val>
        </c:ser>
        <c:ser>
          <c:idx val="2"/>
          <c:order val="2"/>
          <c:tx>
            <c:strRef>
              <c:f>Sheet1!$A$4</c:f>
              <c:strCache>
                <c:ptCount val="1"/>
                <c:pt idx="0">
                  <c:v>People Who Did Not Use LTSS</c:v>
                </c:pt>
              </c:strCache>
            </c:strRef>
          </c:tx>
          <c:spPr>
            <a:solidFill>
              <a:schemeClr val="accent4"/>
            </a:solidFill>
            <a:ln>
              <a:solidFill>
                <a:schemeClr val="tx1"/>
              </a:solidFill>
            </a:ln>
          </c:spPr>
          <c:invertIfNegative val="0"/>
          <c:cat>
            <c:strRef>
              <c:f>Sheet1!$B$1:$C$1</c:f>
              <c:strCache>
                <c:ptCount val="2"/>
                <c:pt idx="0">
                  <c:v>Series 1</c:v>
                </c:pt>
                <c:pt idx="1">
                  <c:v>Series 2</c:v>
                </c:pt>
              </c:strCache>
            </c:strRef>
          </c:cat>
          <c:val>
            <c:numRef>
              <c:f>Sheet1!$B$4:$C$4</c:f>
              <c:numCache>
                <c:formatCode>General</c:formatCode>
                <c:ptCount val="2"/>
                <c:pt idx="0">
                  <c:v>94.0</c:v>
                </c:pt>
                <c:pt idx="1">
                  <c:v>57.0</c:v>
                </c:pt>
              </c:numCache>
            </c:numRef>
          </c:val>
        </c:ser>
        <c:dLbls>
          <c:showLegendKey val="0"/>
          <c:showVal val="0"/>
          <c:showCatName val="0"/>
          <c:showSerName val="0"/>
          <c:showPercent val="0"/>
          <c:showBubbleSize val="0"/>
        </c:dLbls>
        <c:gapWidth val="143"/>
        <c:overlap val="100"/>
        <c:axId val="2120696424"/>
        <c:axId val="2120688856"/>
      </c:barChart>
      <c:catAx>
        <c:axId val="2120696424"/>
        <c:scaling>
          <c:orientation val="minMax"/>
        </c:scaling>
        <c:delete val="0"/>
        <c:axPos val="b"/>
        <c:majorTickMark val="none"/>
        <c:minorTickMark val="none"/>
        <c:tickLblPos val="nextTo"/>
        <c:crossAx val="2120688856"/>
        <c:crosses val="autoZero"/>
        <c:auto val="1"/>
        <c:lblAlgn val="ctr"/>
        <c:lblOffset val="100"/>
        <c:noMultiLvlLbl val="0"/>
      </c:catAx>
      <c:valAx>
        <c:axId val="2120688856"/>
        <c:scaling>
          <c:orientation val="minMax"/>
        </c:scaling>
        <c:delete val="1"/>
        <c:axPos val="l"/>
        <c:majorGridlines>
          <c:spPr>
            <a:ln>
              <a:noFill/>
            </a:ln>
          </c:spPr>
        </c:majorGridlines>
        <c:numFmt formatCode="0%" sourceLinked="1"/>
        <c:majorTickMark val="out"/>
        <c:minorTickMark val="none"/>
        <c:tickLblPos val="none"/>
        <c:crossAx val="2120696424"/>
        <c:crosses val="autoZero"/>
        <c:crossBetween val="between"/>
      </c:valAx>
    </c:plotArea>
    <c:legend>
      <c:legendPos val="r"/>
      <c:layout>
        <c:manualLayout>
          <c:xMode val="edge"/>
          <c:yMode val="edge"/>
          <c:x val="0.660878205505919"/>
          <c:y val="0.0864076018275493"/>
          <c:w val="0.274529435297547"/>
          <c:h val="0.535536599591718"/>
        </c:manualLayout>
      </c:layout>
      <c:overlay val="0"/>
      <c:txPr>
        <a:bodyPr/>
        <a:lstStyle/>
        <a:p>
          <a:pPr>
            <a:defRPr sz="16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860718478194"/>
          <c:y val="0.16191781174412"/>
          <c:w val="0.798278563043612"/>
          <c:h val="0.748060058669137"/>
        </c:manualLayout>
      </c:layout>
      <c:pieChart>
        <c:varyColors val="1"/>
        <c:ser>
          <c:idx val="0"/>
          <c:order val="0"/>
          <c:tx>
            <c:strRef>
              <c:f>Sheet1!$B$1</c:f>
              <c:strCache>
                <c:ptCount val="1"/>
                <c:pt idx="0">
                  <c:v>Percent</c:v>
                </c:pt>
              </c:strCache>
            </c:strRef>
          </c:tx>
          <c:spPr>
            <a:ln>
              <a:solidFill>
                <a:schemeClr val="tx1"/>
              </a:solidFill>
            </a:ln>
          </c:spPr>
          <c:dPt>
            <c:idx val="0"/>
            <c:bubble3D val="0"/>
            <c:spPr>
              <a:solidFill>
                <a:schemeClr val="accent3"/>
              </a:solidFill>
              <a:ln>
                <a:solidFill>
                  <a:schemeClr val="tx1"/>
                </a:solidFill>
              </a:ln>
            </c:spPr>
          </c:dPt>
          <c:dPt>
            <c:idx val="2"/>
            <c:bubble3D val="0"/>
            <c:spPr>
              <a:solidFill>
                <a:schemeClr val="accent5"/>
              </a:solidFill>
              <a:ln>
                <a:solidFill>
                  <a:schemeClr val="tx1"/>
                </a:solidFill>
              </a:ln>
            </c:spPr>
          </c:dPt>
          <c:dLbls>
            <c:dLbl>
              <c:idx val="0"/>
              <c:delete val="1"/>
            </c:dLbl>
            <c:dLbl>
              <c:idx val="1"/>
              <c:delete val="1"/>
            </c:dLbl>
            <c:dLbl>
              <c:idx val="2"/>
              <c:layout>
                <c:manualLayout>
                  <c:x val="-0.0348159421450722"/>
                  <c:y val="-0.0454472002648658"/>
                </c:manualLayout>
              </c:layout>
              <c:spPr/>
              <c:txPr>
                <a:bodyPr/>
                <a:lstStyle/>
                <a:p>
                  <a:pPr>
                    <a:defRPr>
                      <a:solidFill>
                        <a:schemeClr val="bg1"/>
                      </a:solidFill>
                    </a:defRPr>
                  </a:pPr>
                  <a:endParaRPr lang="en-US"/>
                </a:p>
              </c:txPr>
              <c:showLegendKey val="0"/>
              <c:showVal val="1"/>
              <c:showCatName val="0"/>
              <c:showSerName val="0"/>
              <c:showPercent val="0"/>
              <c:showBubbleSize val="0"/>
            </c:dLbl>
            <c:dLbl>
              <c:idx val="3"/>
              <c:layout>
                <c:manualLayout>
                  <c:x val="0.0442640546509366"/>
                  <c:y val="-0.0257652157398297"/>
                </c:manualLayout>
              </c:layout>
              <c:spPr/>
              <c:txPr>
                <a:bodyPr/>
                <a:lstStyle/>
                <a:p>
                  <a:pPr>
                    <a:defRPr>
                      <a:solidFill>
                        <a:schemeClr val="bg1"/>
                      </a:solidFil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1"/>
          </c:dLbls>
          <c:cat>
            <c:strRef>
              <c:f>Sheet1!$A$2:$A$5</c:f>
              <c:strCache>
                <c:ptCount val="4"/>
                <c:pt idx="0">
                  <c:v>Individuals with Disabilites</c:v>
                </c:pt>
                <c:pt idx="1">
                  <c:v>Elderly</c:v>
                </c:pt>
                <c:pt idx="2">
                  <c:v>Non-Disabled Adults </c:v>
                </c:pt>
                <c:pt idx="3">
                  <c:v>Children</c:v>
                </c:pt>
              </c:strCache>
            </c:strRef>
          </c:cat>
          <c:val>
            <c:numRef>
              <c:f>Sheet1!$B$2:$B$5</c:f>
              <c:numCache>
                <c:formatCode>0%</c:formatCode>
                <c:ptCount val="4"/>
                <c:pt idx="0">
                  <c:v>0.43</c:v>
                </c:pt>
                <c:pt idx="1">
                  <c:v>0.51</c:v>
                </c:pt>
                <c:pt idx="2">
                  <c:v>0.01</c:v>
                </c:pt>
                <c:pt idx="3">
                  <c:v>0.05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34782608695652"/>
          <c:y val="0.13680294770846"/>
          <c:w val="0.920289855072464"/>
          <c:h val="0.814102564102564"/>
        </c:manualLayout>
      </c:layout>
      <c:pieChart>
        <c:varyColors val="1"/>
        <c:ser>
          <c:idx val="0"/>
          <c:order val="0"/>
          <c:tx>
            <c:strRef>
              <c:f>Sheet1!$B$1</c:f>
              <c:strCache>
                <c:ptCount val="1"/>
                <c:pt idx="0">
                  <c:v>Percent</c:v>
                </c:pt>
              </c:strCache>
            </c:strRef>
          </c:tx>
          <c:spPr>
            <a:ln>
              <a:solidFill>
                <a:schemeClr val="tx1"/>
              </a:solidFill>
            </a:ln>
          </c:spPr>
          <c:dPt>
            <c:idx val="0"/>
            <c:bubble3D val="0"/>
            <c:spPr>
              <a:solidFill>
                <a:schemeClr val="accent3"/>
              </a:solidFill>
              <a:ln>
                <a:solidFill>
                  <a:schemeClr val="tx1"/>
                </a:solidFill>
              </a:ln>
            </c:spPr>
          </c:dPt>
          <c:dPt>
            <c:idx val="2"/>
            <c:bubble3D val="0"/>
            <c:spPr>
              <a:solidFill>
                <a:schemeClr val="accent5"/>
              </a:solidFill>
              <a:ln>
                <a:solidFill>
                  <a:schemeClr val="tx1"/>
                </a:solidFill>
              </a:ln>
            </c:spPr>
          </c:dPt>
          <c:dLbls>
            <c:dLbl>
              <c:idx val="0"/>
              <c:delete val="1"/>
            </c:dLbl>
            <c:dLbl>
              <c:idx val="1"/>
              <c:delete val="1"/>
            </c:dLbl>
            <c:dLbl>
              <c:idx val="2"/>
              <c:layout>
                <c:manualLayout>
                  <c:x val="-0.0205057120259889"/>
                  <c:y val="-0.0257765186663687"/>
                </c:manualLayout>
              </c:layout>
              <c:spPr/>
              <c:txPr>
                <a:bodyPr/>
                <a:lstStyle/>
                <a:p>
                  <a:pPr>
                    <a:defRPr>
                      <a:solidFill>
                        <a:schemeClr val="bg1"/>
                      </a:solidFill>
                    </a:defRPr>
                  </a:pPr>
                  <a:endParaRPr lang="en-US"/>
                </a:p>
              </c:txPr>
              <c:showLegendKey val="0"/>
              <c:showVal val="1"/>
              <c:showCatName val="0"/>
              <c:showSerName val="0"/>
              <c:showPercent val="0"/>
              <c:showBubbleSize val="0"/>
            </c:dLbl>
            <c:dLbl>
              <c:idx val="3"/>
              <c:layout>
                <c:manualLayout>
                  <c:x val="0.0343931756293802"/>
                  <c:y val="-0.0294854265850096"/>
                </c:manualLayout>
              </c:layout>
              <c:spPr/>
              <c:txPr>
                <a:bodyPr/>
                <a:lstStyle/>
                <a:p>
                  <a:pPr>
                    <a:defRPr>
                      <a:solidFill>
                        <a:schemeClr val="bg1"/>
                      </a:solidFill>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1"/>
          </c:dLbls>
          <c:cat>
            <c:strRef>
              <c:f>Sheet1!$A$2:$A$5</c:f>
              <c:strCache>
                <c:ptCount val="4"/>
                <c:pt idx="0">
                  <c:v>Individuals with Disabilites</c:v>
                </c:pt>
                <c:pt idx="1">
                  <c:v>Elderly</c:v>
                </c:pt>
                <c:pt idx="2">
                  <c:v>Non-Disabled Adults and Children</c:v>
                </c:pt>
                <c:pt idx="3">
                  <c:v>Children</c:v>
                </c:pt>
              </c:strCache>
            </c:strRef>
          </c:cat>
          <c:val>
            <c:numRef>
              <c:f>Sheet1!$B$2:$B$5</c:f>
              <c:numCache>
                <c:formatCode>0%</c:formatCode>
                <c:ptCount val="4"/>
                <c:pt idx="0">
                  <c:v>0.54</c:v>
                </c:pt>
                <c:pt idx="1">
                  <c:v>0.42</c:v>
                </c:pt>
                <c:pt idx="2">
                  <c:v>0.01</c:v>
                </c:pt>
                <c:pt idx="3">
                  <c:v>0.03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8780347769029"/>
          <c:y val="0.0"/>
        </c:manualLayout>
      </c:layout>
      <c:overlay val="0"/>
      <c:txPr>
        <a:bodyPr/>
        <a:lstStyle/>
        <a:p>
          <a:pPr>
            <a:defRPr sz="2200" u="sng"/>
          </a:pPr>
          <a:endParaRPr lang="en-US"/>
        </a:p>
      </c:txPr>
    </c:title>
    <c:autoTitleDeleted val="0"/>
    <c:plotArea>
      <c:layout/>
      <c:pieChart>
        <c:varyColors val="1"/>
        <c:ser>
          <c:idx val="0"/>
          <c:order val="0"/>
          <c:tx>
            <c:strRef>
              <c:f>Sheet1!$B$1</c:f>
              <c:strCache>
                <c:ptCount val="1"/>
                <c:pt idx="0">
                  <c:v>Enrollment</c:v>
                </c:pt>
              </c:strCache>
            </c:strRef>
          </c:tx>
          <c:dPt>
            <c:idx val="0"/>
            <c:bubble3D val="0"/>
            <c:spPr>
              <a:solidFill>
                <a:schemeClr val="accent2"/>
              </a:solidFill>
              <a:ln>
                <a:solidFill>
                  <a:schemeClr val="tx1"/>
                </a:solidFill>
              </a:ln>
            </c:spPr>
          </c:dPt>
          <c:dPt>
            <c:idx val="1"/>
            <c:bubble3D val="0"/>
            <c:spPr>
              <a:solidFill>
                <a:schemeClr val="accent4"/>
              </a:solidFill>
              <a:ln>
                <a:solidFill>
                  <a:schemeClr val="tx1"/>
                </a:solidFill>
              </a:ln>
            </c:spPr>
          </c:dPt>
          <c:cat>
            <c:strRef>
              <c:f>Sheet1!$A$2:$A$3</c:f>
              <c:strCache>
                <c:ptCount val="2"/>
                <c:pt idx="0">
                  <c:v>Dually Eligible</c:v>
                </c:pt>
                <c:pt idx="1">
                  <c:v>Not Dually Eligible</c:v>
                </c:pt>
              </c:strCache>
            </c:strRef>
          </c:cat>
          <c:val>
            <c:numRef>
              <c:f>Sheet1!$B$2:$B$3</c:f>
              <c:numCache>
                <c:formatCode>General</c:formatCode>
                <c:ptCount val="2"/>
                <c:pt idx="0">
                  <c:v>69.0</c:v>
                </c:pt>
                <c:pt idx="1">
                  <c:v>31.0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7705737732151"/>
          <c:y val="0.0"/>
        </c:manualLayout>
      </c:layout>
      <c:overlay val="0"/>
      <c:txPr>
        <a:bodyPr/>
        <a:lstStyle/>
        <a:p>
          <a:pPr>
            <a:defRPr sz="2200" u="sng"/>
          </a:pPr>
          <a:endParaRPr lang="en-US"/>
        </a:p>
      </c:txPr>
    </c:title>
    <c:autoTitleDeleted val="0"/>
    <c:plotArea>
      <c:layout/>
      <c:pieChart>
        <c:varyColors val="1"/>
        <c:ser>
          <c:idx val="0"/>
          <c:order val="0"/>
          <c:tx>
            <c:strRef>
              <c:f>Sheet1!$B$1</c:f>
              <c:strCache>
                <c:ptCount val="1"/>
                <c:pt idx="0">
                  <c:v>Expenditures</c:v>
                </c:pt>
              </c:strCache>
            </c:strRef>
          </c:tx>
          <c:spPr>
            <a:solidFill>
              <a:schemeClr val="accent4"/>
            </a:solidFill>
          </c:spPr>
          <c:dPt>
            <c:idx val="0"/>
            <c:bubble3D val="0"/>
            <c:spPr>
              <a:solidFill>
                <a:schemeClr val="accent2"/>
              </a:solidFill>
              <a:ln>
                <a:solidFill>
                  <a:schemeClr val="tx1"/>
                </a:solidFill>
              </a:ln>
            </c:spPr>
          </c:dPt>
          <c:dPt>
            <c:idx val="1"/>
            <c:bubble3D val="0"/>
            <c:spPr>
              <a:solidFill>
                <a:schemeClr val="accent4"/>
              </a:solidFill>
              <a:ln>
                <a:solidFill>
                  <a:schemeClr val="tx1"/>
                </a:solidFill>
              </a:ln>
            </c:spPr>
          </c:dPt>
          <c:cat>
            <c:strRef>
              <c:f>Sheet1!$A$2:$A$3</c:f>
              <c:strCache>
                <c:ptCount val="2"/>
                <c:pt idx="0">
                  <c:v>Dually Eligible</c:v>
                </c:pt>
                <c:pt idx="1">
                  <c:v>Not Dually Eligible</c:v>
                </c:pt>
              </c:strCache>
            </c:strRef>
          </c:cat>
          <c:val>
            <c:numRef>
              <c:f>Sheet1!$B$2:$B$3</c:f>
              <c:numCache>
                <c:formatCode>General</c:formatCode>
                <c:ptCount val="2"/>
                <c:pt idx="0">
                  <c:v>64.0</c:v>
                </c:pt>
                <c:pt idx="1">
                  <c:v>36.0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10987791342952"/>
          <c:y val="0.0900473933649303"/>
          <c:w val="0.990011098779134"/>
          <c:h val="0.639810426540295"/>
        </c:manualLayout>
      </c:layout>
      <c:barChart>
        <c:barDir val="col"/>
        <c:grouping val="clustered"/>
        <c:varyColors val="0"/>
        <c:ser>
          <c:idx val="3"/>
          <c:order val="0"/>
          <c:tx>
            <c:strRef>
              <c:f>Sheet1!$B$1</c:f>
              <c:strCache>
                <c:ptCount val="1"/>
                <c:pt idx="0">
                  <c:v>2011</c:v>
                </c:pt>
              </c:strCache>
            </c:strRef>
          </c:tx>
          <c:spPr>
            <a:solidFill>
              <a:schemeClr val="accent5"/>
            </a:solidFill>
            <a:ln w="12716">
              <a:solidFill>
                <a:schemeClr val="tx1"/>
              </a:solidFill>
              <a:prstDash val="solid"/>
            </a:ln>
          </c:spPr>
          <c:invertIfNegative val="0"/>
          <c:dLbls>
            <c:dLbl>
              <c:idx val="0"/>
              <c:layout>
                <c:manualLayout>
                  <c:x val="-0.00178188531518306"/>
                  <c:y val="0.0171647423605728"/>
                </c:manualLayout>
              </c:layout>
              <c:dLblPos val="outEnd"/>
              <c:showLegendKey val="0"/>
              <c:showVal val="1"/>
              <c:showCatName val="0"/>
              <c:showSerName val="0"/>
              <c:showPercent val="0"/>
              <c:showBubbleSize val="0"/>
            </c:dLbl>
            <c:dLbl>
              <c:idx val="1"/>
              <c:layout>
                <c:manualLayout>
                  <c:x val="-0.00265458872725655"/>
                  <c:y val="0.0153657541511974"/>
                </c:manualLayout>
              </c:layout>
              <c:dLblPos val="outEnd"/>
              <c:showLegendKey val="0"/>
              <c:showVal val="1"/>
              <c:showCatName val="0"/>
              <c:showSerName val="0"/>
              <c:showPercent val="0"/>
              <c:showBubbleSize val="0"/>
            </c:dLbl>
            <c:dLbl>
              <c:idx val="2"/>
              <c:layout>
                <c:manualLayout>
                  <c:x val="-0.00225010009342053"/>
                  <c:y val="0.0123409897596997"/>
                </c:manualLayout>
              </c:layout>
              <c:dLblPos val="outEnd"/>
              <c:showLegendKey val="0"/>
              <c:showVal val="1"/>
              <c:showCatName val="0"/>
              <c:showSerName val="0"/>
              <c:showPercent val="0"/>
              <c:showBubbleSize val="0"/>
            </c:dLbl>
            <c:dLbl>
              <c:idx val="3"/>
              <c:layout>
                <c:manualLayout>
                  <c:x val="-0.00141242937853107"/>
                  <c:y val="0.0103626943005181"/>
                </c:manualLayout>
              </c:layout>
              <c:showLegendKey val="0"/>
              <c:showVal val="1"/>
              <c:showCatName val="0"/>
              <c:showSerName val="0"/>
              <c:showPercent val="0"/>
              <c:showBubbleSize val="0"/>
            </c:dLbl>
            <c:dLbl>
              <c:idx val="4"/>
              <c:layout>
                <c:manualLayout>
                  <c:x val="-0.00141242937853107"/>
                  <c:y val="0.0103626943005181"/>
                </c:manualLayout>
              </c:layout>
              <c:showLegendKey val="0"/>
              <c:showVal val="1"/>
              <c:showCatName val="0"/>
              <c:showSerName val="0"/>
              <c:showPercent val="0"/>
              <c:showBubbleSize val="0"/>
            </c:dLbl>
            <c:spPr>
              <a:noFill/>
              <a:ln w="25432">
                <a:noFill/>
              </a:ln>
            </c:spPr>
            <c:txPr>
              <a:bodyPr/>
              <a:lstStyle/>
              <a:p>
                <a:pPr algn="r">
                  <a:defRPr sz="1600"/>
                </a:pPr>
                <a:endParaRPr lang="en-US"/>
              </a:p>
            </c:txPr>
            <c:showLegendKey val="0"/>
            <c:showVal val="1"/>
            <c:showCatName val="0"/>
            <c:showSerName val="0"/>
            <c:showPercent val="0"/>
            <c:showBubbleSize val="0"/>
            <c:showLeaderLines val="0"/>
          </c:dLbls>
          <c:cat>
            <c:strRef>
              <c:f>Sheet1!$A$2:$A$7</c:f>
              <c:strCache>
                <c:ptCount val="6"/>
                <c:pt idx="0">
                  <c:v>Any of these Changes</c:v>
                </c:pt>
                <c:pt idx="1">
                  <c:v>Expanded Service Areas</c:v>
                </c:pt>
                <c:pt idx="2">
                  <c:v>Added Eligibility Groups</c:v>
                </c:pt>
                <c:pt idx="3">
                  <c:v>Added Mandatory Enrollment</c:v>
                </c:pt>
                <c:pt idx="4">
                  <c:v>Managed Long-Term Care</c:v>
                </c:pt>
                <c:pt idx="5">
                  <c:v>Quality Initiatives or Major Contract Changes</c:v>
                </c:pt>
              </c:strCache>
            </c:strRef>
          </c:cat>
          <c:val>
            <c:numRef>
              <c:f>Sheet1!$B$2:$B$7</c:f>
              <c:numCache>
                <c:formatCode>General</c:formatCode>
                <c:ptCount val="6"/>
                <c:pt idx="0">
                  <c:v>17.0</c:v>
                </c:pt>
                <c:pt idx="1">
                  <c:v>13.0</c:v>
                </c:pt>
                <c:pt idx="2">
                  <c:v>6.0</c:v>
                </c:pt>
                <c:pt idx="3">
                  <c:v>5.0</c:v>
                </c:pt>
                <c:pt idx="4">
                  <c:v>4.0</c:v>
                </c:pt>
              </c:numCache>
            </c:numRef>
          </c:val>
        </c:ser>
        <c:ser>
          <c:idx val="4"/>
          <c:order val="1"/>
          <c:tx>
            <c:strRef>
              <c:f>Sheet1!$C$1</c:f>
              <c:strCache>
                <c:ptCount val="1"/>
                <c:pt idx="0">
                  <c:v>2012</c:v>
                </c:pt>
              </c:strCache>
            </c:strRef>
          </c:tx>
          <c:spPr>
            <a:solidFill>
              <a:schemeClr val="accent3"/>
            </a:solidFill>
            <a:ln w="12716">
              <a:solidFill>
                <a:schemeClr val="tx1"/>
              </a:solidFill>
              <a:prstDash val="solid"/>
            </a:ln>
          </c:spPr>
          <c:invertIfNegative val="0"/>
          <c:dLbls>
            <c:dLbl>
              <c:idx val="0"/>
              <c:layout>
                <c:manualLayout>
                  <c:x val="0.0"/>
                  <c:y val="0.0181347150259067"/>
                </c:manualLayout>
              </c:layout>
              <c:dLblPos val="outEnd"/>
              <c:showLegendKey val="0"/>
              <c:showVal val="1"/>
              <c:showCatName val="0"/>
              <c:showSerName val="0"/>
              <c:showPercent val="0"/>
              <c:showBubbleSize val="0"/>
            </c:dLbl>
            <c:dLbl>
              <c:idx val="1"/>
              <c:layout>
                <c:manualLayout>
                  <c:x val="-0.00141242937853107"/>
                  <c:y val="0.0129533678756477"/>
                </c:manualLayout>
              </c:layout>
              <c:dLblPos val="outEnd"/>
              <c:showLegendKey val="0"/>
              <c:showVal val="1"/>
              <c:showCatName val="0"/>
              <c:showSerName val="0"/>
              <c:showPercent val="0"/>
              <c:showBubbleSize val="0"/>
            </c:dLbl>
            <c:dLbl>
              <c:idx val="2"/>
              <c:layout>
                <c:manualLayout>
                  <c:x val="0.0"/>
                  <c:y val="0.0129533678756477"/>
                </c:manualLayout>
              </c:layout>
              <c:dLblPos val="outEnd"/>
              <c:showLegendKey val="0"/>
              <c:showVal val="1"/>
              <c:showCatName val="0"/>
              <c:showSerName val="0"/>
              <c:showPercent val="0"/>
              <c:showBubbleSize val="0"/>
            </c:dLbl>
            <c:dLbl>
              <c:idx val="3"/>
              <c:layout>
                <c:manualLayout>
                  <c:x val="0.0"/>
                  <c:y val="0.0129533678756477"/>
                </c:manualLayout>
              </c:layout>
              <c:dLblPos val="outEnd"/>
              <c:showLegendKey val="0"/>
              <c:showVal val="1"/>
              <c:showCatName val="0"/>
              <c:showSerName val="0"/>
              <c:showPercent val="0"/>
              <c:showBubbleSize val="0"/>
            </c:dLbl>
            <c:dLbl>
              <c:idx val="4"/>
              <c:layout>
                <c:manualLayout>
                  <c:x val="-0.00423728813559333"/>
                  <c:y val="0.0103626943005181"/>
                </c:manualLayout>
              </c:layout>
              <c:dLblPos val="outEnd"/>
              <c:showLegendKey val="0"/>
              <c:showVal val="1"/>
              <c:showCatName val="0"/>
              <c:showSerName val="0"/>
              <c:showPercent val="0"/>
              <c:showBubbleSize val="0"/>
            </c:dLbl>
            <c:dLbl>
              <c:idx val="5"/>
              <c:layout>
                <c:manualLayout>
                  <c:x val="-0.00282485875706204"/>
                  <c:y val="0.0"/>
                </c:manualLayout>
              </c:layout>
              <c:dLblPos val="outEnd"/>
              <c:showLegendKey val="0"/>
              <c:showVal val="1"/>
              <c:showCatName val="0"/>
              <c:showSerName val="0"/>
              <c:showPercent val="0"/>
              <c:showBubbleSize val="0"/>
            </c:dLbl>
            <c:spPr>
              <a:noFill/>
              <a:ln w="25432">
                <a:noFill/>
              </a:ln>
            </c:spPr>
            <c:txPr>
              <a:bodyPr/>
              <a:lstStyle/>
              <a:p>
                <a:pPr algn="r">
                  <a:defRPr sz="1600"/>
                </a:pPr>
                <a:endParaRPr lang="en-US"/>
              </a:p>
            </c:txPr>
            <c:dLblPos val="outEnd"/>
            <c:showLegendKey val="0"/>
            <c:showVal val="1"/>
            <c:showCatName val="0"/>
            <c:showSerName val="0"/>
            <c:showPercent val="0"/>
            <c:showBubbleSize val="0"/>
            <c:showLeaderLines val="0"/>
          </c:dLbls>
          <c:cat>
            <c:strRef>
              <c:f>Sheet1!$A$2:$A$7</c:f>
              <c:strCache>
                <c:ptCount val="6"/>
                <c:pt idx="0">
                  <c:v>Any of these Changes</c:v>
                </c:pt>
                <c:pt idx="1">
                  <c:v>Expanded Service Areas</c:v>
                </c:pt>
                <c:pt idx="2">
                  <c:v>Added Eligibility Groups</c:v>
                </c:pt>
                <c:pt idx="3">
                  <c:v>Added Mandatory Enrollment</c:v>
                </c:pt>
                <c:pt idx="4">
                  <c:v>Managed Long-Term Care</c:v>
                </c:pt>
                <c:pt idx="5">
                  <c:v>Quality Initiatives or Major Contract Changes</c:v>
                </c:pt>
              </c:strCache>
            </c:strRef>
          </c:cat>
          <c:val>
            <c:numRef>
              <c:f>Sheet1!$C$2:$C$7</c:f>
              <c:numCache>
                <c:formatCode>General</c:formatCode>
                <c:ptCount val="6"/>
                <c:pt idx="0">
                  <c:v>20.0</c:v>
                </c:pt>
                <c:pt idx="1">
                  <c:v>9.0</c:v>
                </c:pt>
                <c:pt idx="2">
                  <c:v>12.0</c:v>
                </c:pt>
                <c:pt idx="3">
                  <c:v>8.0</c:v>
                </c:pt>
                <c:pt idx="4">
                  <c:v>5.0</c:v>
                </c:pt>
                <c:pt idx="5">
                  <c:v>14.0</c:v>
                </c:pt>
              </c:numCache>
            </c:numRef>
          </c:val>
        </c:ser>
        <c:ser>
          <c:idx val="0"/>
          <c:order val="2"/>
          <c:tx>
            <c:strRef>
              <c:f>Sheet1!$D$1</c:f>
              <c:strCache>
                <c:ptCount val="1"/>
                <c:pt idx="0">
                  <c:v>Adopted 2013</c:v>
                </c:pt>
              </c:strCache>
            </c:strRef>
          </c:tx>
          <c:spPr>
            <a:solidFill>
              <a:schemeClr val="accent1"/>
            </a:solidFill>
            <a:ln w="12716">
              <a:solidFill>
                <a:schemeClr val="tx1"/>
              </a:solidFill>
              <a:prstDash val="solid"/>
            </a:ln>
          </c:spPr>
          <c:invertIfNegative val="0"/>
          <c:dLbls>
            <c:dLbl>
              <c:idx val="0"/>
              <c:layout>
                <c:manualLayout>
                  <c:x val="-0.00282485875706213"/>
                  <c:y val="0.0103626943005181"/>
                </c:manualLayout>
              </c:layout>
              <c:showLegendKey val="0"/>
              <c:showVal val="1"/>
              <c:showCatName val="0"/>
              <c:showSerName val="0"/>
              <c:showPercent val="0"/>
              <c:showBubbleSize val="0"/>
            </c:dLbl>
            <c:dLbl>
              <c:idx val="1"/>
              <c:layout>
                <c:manualLayout>
                  <c:x val="0.00141242937853107"/>
                  <c:y val="-4.74951335428725E-17"/>
                </c:manualLayout>
              </c:layout>
              <c:showLegendKey val="0"/>
              <c:showVal val="1"/>
              <c:showCatName val="0"/>
              <c:showSerName val="0"/>
              <c:showPercent val="0"/>
              <c:showBubbleSize val="0"/>
            </c:dLbl>
            <c:dLbl>
              <c:idx val="2"/>
              <c:layout>
                <c:manualLayout>
                  <c:x val="0.00141242937853107"/>
                  <c:y val="0.0155440414507772"/>
                </c:manualLayout>
              </c:layout>
              <c:showLegendKey val="0"/>
              <c:showVal val="1"/>
              <c:showCatName val="0"/>
              <c:showSerName val="0"/>
              <c:showPercent val="0"/>
              <c:showBubbleSize val="0"/>
            </c:dLbl>
            <c:dLbl>
              <c:idx val="3"/>
              <c:layout>
                <c:manualLayout>
                  <c:x val="0.0"/>
                  <c:y val="0.0129533678756477"/>
                </c:manualLayout>
              </c:layout>
              <c:showLegendKey val="0"/>
              <c:showVal val="1"/>
              <c:showCatName val="0"/>
              <c:showSerName val="0"/>
              <c:showPercent val="0"/>
              <c:showBubbleSize val="0"/>
            </c:dLbl>
            <c:dLbl>
              <c:idx val="4"/>
              <c:layout>
                <c:manualLayout>
                  <c:x val="-0.00141242937853097"/>
                  <c:y val="0.0129533678756477"/>
                </c:manualLayout>
              </c:layout>
              <c:showLegendKey val="0"/>
              <c:showVal val="1"/>
              <c:showCatName val="0"/>
              <c:showSerName val="0"/>
              <c:showPercent val="0"/>
              <c:showBubbleSize val="0"/>
            </c:dLbl>
            <c:dLbl>
              <c:idx val="5"/>
              <c:layout>
                <c:manualLayout>
                  <c:x val="0.00141242937853107"/>
                  <c:y val="0.00259067357512953"/>
                </c:manualLayout>
              </c:layout>
              <c:showLegendKey val="0"/>
              <c:showVal val="1"/>
              <c:showCatName val="0"/>
              <c:showSerName val="0"/>
              <c:showPercent val="0"/>
              <c:showBubbleSize val="0"/>
            </c:dLbl>
            <c:spPr>
              <a:noFill/>
              <a:ln w="25432">
                <a:noFill/>
              </a:ln>
            </c:spPr>
            <c:txPr>
              <a:bodyPr/>
              <a:lstStyle/>
              <a:p>
                <a:pPr>
                  <a:defRPr sz="1600"/>
                </a:pPr>
                <a:endParaRPr lang="en-US"/>
              </a:p>
            </c:txPr>
            <c:showLegendKey val="0"/>
            <c:showVal val="1"/>
            <c:showCatName val="0"/>
            <c:showSerName val="0"/>
            <c:showPercent val="0"/>
            <c:showBubbleSize val="0"/>
            <c:showLeaderLines val="0"/>
          </c:dLbls>
          <c:cat>
            <c:strRef>
              <c:f>Sheet1!$A$2:$A$7</c:f>
              <c:strCache>
                <c:ptCount val="6"/>
                <c:pt idx="0">
                  <c:v>Any of these Changes</c:v>
                </c:pt>
                <c:pt idx="1">
                  <c:v>Expanded Service Areas</c:v>
                </c:pt>
                <c:pt idx="2">
                  <c:v>Added Eligibility Groups</c:v>
                </c:pt>
                <c:pt idx="3">
                  <c:v>Added Mandatory Enrollment</c:v>
                </c:pt>
                <c:pt idx="4">
                  <c:v>Managed Long-Term Care</c:v>
                </c:pt>
                <c:pt idx="5">
                  <c:v>Quality Initiatives or Major Contract Changes</c:v>
                </c:pt>
              </c:strCache>
            </c:strRef>
          </c:cat>
          <c:val>
            <c:numRef>
              <c:f>Sheet1!$D$2:$D$7</c:f>
              <c:numCache>
                <c:formatCode>General</c:formatCode>
                <c:ptCount val="6"/>
                <c:pt idx="0">
                  <c:v>35.0</c:v>
                </c:pt>
                <c:pt idx="1">
                  <c:v>15.0</c:v>
                </c:pt>
                <c:pt idx="2">
                  <c:v>14.0</c:v>
                </c:pt>
                <c:pt idx="3">
                  <c:v>10.0</c:v>
                </c:pt>
                <c:pt idx="4">
                  <c:v>10.0</c:v>
                </c:pt>
                <c:pt idx="5">
                  <c:v>23.0</c:v>
                </c:pt>
              </c:numCache>
            </c:numRef>
          </c:val>
        </c:ser>
        <c:dLbls>
          <c:showLegendKey val="0"/>
          <c:showVal val="1"/>
          <c:showCatName val="0"/>
          <c:showSerName val="0"/>
          <c:showPercent val="0"/>
          <c:showBubbleSize val="0"/>
        </c:dLbls>
        <c:gapWidth val="150"/>
        <c:axId val="2115647192"/>
        <c:axId val="2115632184"/>
      </c:barChart>
      <c:catAx>
        <c:axId val="2115647192"/>
        <c:scaling>
          <c:orientation val="minMax"/>
        </c:scaling>
        <c:delete val="0"/>
        <c:axPos val="b"/>
        <c:numFmt formatCode="General" sourceLinked="1"/>
        <c:majorTickMark val="none"/>
        <c:minorTickMark val="none"/>
        <c:tickLblPos val="nextTo"/>
        <c:spPr>
          <a:ln w="3179">
            <a:solidFill>
              <a:schemeClr val="tx1"/>
            </a:solidFill>
            <a:prstDash val="solid"/>
          </a:ln>
        </c:spPr>
        <c:txPr>
          <a:bodyPr rot="0" vert="horz"/>
          <a:lstStyle/>
          <a:p>
            <a:pPr>
              <a:defRPr sz="1400"/>
            </a:pPr>
            <a:endParaRPr lang="en-US"/>
          </a:p>
        </c:txPr>
        <c:crossAx val="2115632184"/>
        <c:crosses val="autoZero"/>
        <c:auto val="1"/>
        <c:lblAlgn val="ctr"/>
        <c:lblOffset val="100"/>
        <c:tickLblSkip val="1"/>
        <c:tickMarkSkip val="1"/>
        <c:noMultiLvlLbl val="0"/>
      </c:catAx>
      <c:valAx>
        <c:axId val="2115632184"/>
        <c:scaling>
          <c:orientation val="minMax"/>
        </c:scaling>
        <c:delete val="1"/>
        <c:axPos val="l"/>
        <c:numFmt formatCode="General" sourceLinked="1"/>
        <c:majorTickMark val="out"/>
        <c:minorTickMark val="none"/>
        <c:tickLblPos val="none"/>
        <c:crossAx val="2115647192"/>
        <c:crosses val="autoZero"/>
        <c:crossBetween val="between"/>
      </c:valAx>
      <c:spPr>
        <a:noFill/>
        <a:ln w="25432">
          <a:noFill/>
        </a:ln>
      </c:spPr>
    </c:plotArea>
    <c:plotVisOnly val="1"/>
    <c:dispBlanksAs val="gap"/>
    <c:showDLblsOverMax val="0"/>
  </c:chart>
  <c:spPr>
    <a:noFill/>
    <a:ln>
      <a:noFill/>
    </a:ln>
  </c:spPr>
  <c:txPr>
    <a:bodyPr/>
    <a:lstStyle/>
    <a:p>
      <a:pPr>
        <a:defRPr sz="1802" b="1" i="0" u="none" strike="noStrike" baseline="0">
          <a:solidFill>
            <a:schemeClr val="tx1"/>
          </a:solidFill>
          <a:latin typeface="+mn-lt"/>
          <a:ea typeface="Times New Roman"/>
          <a:cs typeface="Times New Roman"/>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0.54825</cdr:x>
      <cdr:y>0.52899</cdr:y>
    </cdr:from>
    <cdr:to>
      <cdr:x>0.56519</cdr:x>
      <cdr:y>0.88889</cdr:y>
    </cdr:to>
    <cdr:sp macro="" textlink="">
      <cdr:nvSpPr>
        <cdr:cNvPr id="2" name="Right Brace 1"/>
        <cdr:cNvSpPr/>
      </cdr:nvSpPr>
      <cdr:spPr>
        <a:xfrm xmlns:a="http://schemas.openxmlformats.org/drawingml/2006/main">
          <a:off x="4419600" y="2176672"/>
          <a:ext cx="136580" cy="1480934"/>
        </a:xfrm>
        <a:prstGeom xmlns:a="http://schemas.openxmlformats.org/drawingml/2006/main" prst="rightBrace">
          <a:avLst/>
        </a:prstGeom>
        <a:ln xmlns:a="http://schemas.openxmlformats.org/drawingml/2006/main" w="12700" cmpd="sng">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en-US" dirty="0"/>
        </a:p>
      </cdr:txBody>
    </cdr:sp>
  </cdr:relSizeAnchor>
  <cdr:relSizeAnchor xmlns:cdr="http://schemas.openxmlformats.org/drawingml/2006/chartDrawing">
    <cdr:from>
      <cdr:x>0.56236</cdr:x>
      <cdr:y>0.65649</cdr:y>
    </cdr:from>
    <cdr:to>
      <cdr:x>0.64075</cdr:x>
      <cdr:y>0.75373</cdr:y>
    </cdr:to>
    <cdr:sp macro="" textlink="">
      <cdr:nvSpPr>
        <cdr:cNvPr id="3" name="TextBox 2"/>
        <cdr:cNvSpPr txBox="1"/>
      </cdr:nvSpPr>
      <cdr:spPr>
        <a:xfrm xmlns:a="http://schemas.openxmlformats.org/drawingml/2006/main">
          <a:off x="4533378" y="2701325"/>
          <a:ext cx="631904" cy="40011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ctr"/>
          <a:r>
            <a:rPr lang="en-US" sz="2000" b="1" dirty="0" smtClean="0">
              <a:latin typeface="Calibri" pitchFamily="34" charset="0"/>
              <a:cs typeface="Meta Offc Pro"/>
            </a:rPr>
            <a:t>43%</a:t>
          </a:r>
        </a:p>
      </cdr:txBody>
    </cdr:sp>
  </cdr:relSizeAnchor>
</c:userShapes>
</file>

<file path=ppt/drawings/drawing2.xml><?xml version="1.0" encoding="utf-8"?>
<c:userShapes xmlns:c="http://schemas.openxmlformats.org/drawingml/2006/chart">
  <cdr:relSizeAnchor xmlns:cdr="http://schemas.openxmlformats.org/drawingml/2006/chartDrawing">
    <cdr:from>
      <cdr:x>0.73729</cdr:x>
      <cdr:y>0.83938</cdr:y>
    </cdr:from>
    <cdr:to>
      <cdr:x>0.76271</cdr:x>
      <cdr:y>0.90155</cdr:y>
    </cdr:to>
    <cdr:sp macro="" textlink="">
      <cdr:nvSpPr>
        <cdr:cNvPr id="7" name="Down Arrow 6"/>
        <cdr:cNvSpPr/>
      </cdr:nvSpPr>
      <cdr:spPr>
        <a:xfrm xmlns:a="http://schemas.openxmlformats.org/drawingml/2006/main" rot="10800000">
          <a:off x="6629400" y="4114800"/>
          <a:ext cx="228600" cy="304800"/>
        </a:xfrm>
        <a:prstGeom xmlns:a="http://schemas.openxmlformats.org/drawingml/2006/main" prst="downArrow">
          <a:avLst/>
        </a:prstGeom>
        <a:solidFill xmlns:a="http://schemas.openxmlformats.org/drawingml/2006/main">
          <a:schemeClr val="tx2"/>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D92E5-9FFA-458A-9BEA-BDF5C2EF3530}" type="datetimeFigureOut">
              <a:rPr lang="en-US" smtClean="0"/>
              <a:t>9/24/14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76084-7007-4F9A-9BF5-85CA96B02EE7}" type="slidenum">
              <a:rPr lang="en-US" smtClean="0"/>
              <a:t>‹#›</a:t>
            </a:fld>
            <a:endParaRPr lang="en-US" dirty="0"/>
          </a:p>
        </p:txBody>
      </p:sp>
    </p:spTree>
    <p:extLst>
      <p:ext uri="{BB962C8B-B14F-4D97-AF65-F5344CB8AC3E}">
        <p14:creationId xmlns:p14="http://schemas.microsoft.com/office/powerpoint/2010/main" val="2775093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4</a:t>
            </a:fld>
            <a:endParaRPr lang="en-US" dirty="0"/>
          </a:p>
        </p:txBody>
      </p:sp>
    </p:spTree>
    <p:extLst>
      <p:ext uri="{BB962C8B-B14F-4D97-AF65-F5344CB8AC3E}">
        <p14:creationId xmlns:p14="http://schemas.microsoft.com/office/powerpoint/2010/main" val="351265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t>8</a:t>
            </a:fld>
            <a:endParaRPr lang="en-US" dirty="0"/>
          </a:p>
        </p:txBody>
      </p:sp>
    </p:spTree>
    <p:extLst>
      <p:ext uri="{BB962C8B-B14F-4D97-AF65-F5344CB8AC3E}">
        <p14:creationId xmlns:p14="http://schemas.microsoft.com/office/powerpoint/2010/main" val="414738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t>9</a:t>
            </a:fld>
            <a:endParaRPr lang="en-US" dirty="0"/>
          </a:p>
        </p:txBody>
      </p:sp>
    </p:spTree>
    <p:extLst>
      <p:ext uri="{BB962C8B-B14F-4D97-AF65-F5344CB8AC3E}">
        <p14:creationId xmlns:p14="http://schemas.microsoft.com/office/powerpoint/2010/main" val="99207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371600"/>
            <a:ext cx="8961120" cy="4754880"/>
          </a:xfrm>
          <a:prstGeom prst="rect">
            <a:avLst/>
          </a:prstGeom>
        </p:spPr>
        <p:txBody>
          <a:bodyPr/>
          <a:lstStyle>
            <a:lvl1pPr>
              <a:spcAft>
                <a:spcPts val="1200"/>
              </a:spcAft>
              <a:defRPr sz="2400" b="0" i="0">
                <a:solidFill>
                  <a:schemeClr val="tx1"/>
                </a:solidFill>
                <a:latin typeface="Calibri" pitchFamily="34" charset="0"/>
                <a:cs typeface="Calibri" pitchFamily="34" charset="0"/>
              </a:defRPr>
            </a:lvl1pPr>
            <a:lvl2pPr>
              <a:spcAft>
                <a:spcPts val="1200"/>
              </a:spcAft>
              <a:defRPr sz="1800" b="0" i="0">
                <a:solidFill>
                  <a:schemeClr val="tx1"/>
                </a:solidFill>
                <a:latin typeface="Calibri" pitchFamily="34" charset="0"/>
                <a:cs typeface="Calibri" pitchFamily="34" charset="0"/>
              </a:defRPr>
            </a:lvl2pPr>
            <a:lvl3pPr>
              <a:spcAft>
                <a:spcPts val="1200"/>
              </a:spcAft>
              <a:defRPr sz="1600" b="0" i="0">
                <a:solidFill>
                  <a:schemeClr val="tx1"/>
                </a:solidFill>
                <a:latin typeface="Calibri" pitchFamily="34" charset="0"/>
                <a:cs typeface="Calibri" pitchFamily="34" charset="0"/>
              </a:defRPr>
            </a:lvl3pPr>
            <a:lvl4pPr>
              <a:spcAft>
                <a:spcPts val="1200"/>
              </a:spcAft>
              <a:defRPr sz="1400" b="0" i="0">
                <a:solidFill>
                  <a:schemeClr val="tx1"/>
                </a:solidFill>
                <a:latin typeface="Calibri" pitchFamily="34" charset="0"/>
                <a:cs typeface="Calibri" pitchFamily="34" charset="0"/>
              </a:defRPr>
            </a:lvl4pPr>
            <a:lvl5pPr>
              <a:spcAft>
                <a:spcPts val="1200"/>
              </a:spcAft>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1" hasCustomPrompt="1"/>
          </p:nvPr>
        </p:nvSpPr>
        <p:spPr>
          <a:xfrm>
            <a:off x="0" y="6217920"/>
            <a:ext cx="6172200" cy="640080"/>
          </a:xfrm>
          <a:prstGeom prst="rect">
            <a:avLst/>
          </a:prstGeom>
        </p:spPr>
        <p:txBody>
          <a:bodyPr anchor="b" anchorCtr="0"/>
          <a:lstStyle>
            <a:lvl1pPr marL="0" indent="0" algn="l">
              <a:spcBef>
                <a:spcPts val="0"/>
              </a:spcBef>
              <a:buFont typeface="Arial" pitchFamily="34" charset="0"/>
              <a:buNone/>
              <a:defRPr sz="11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32"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a:solidFill>
                  <a:schemeClr val="bg1"/>
                </a:solidFill>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1915772386"/>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371600"/>
            <a:ext cx="4434840" cy="4754880"/>
          </a:xfrm>
          <a:prstGeom prst="rect">
            <a:avLst/>
          </a:prstGeom>
        </p:spPr>
        <p:txBody>
          <a:bodyPr/>
          <a:lstStyle>
            <a:lvl1pPr>
              <a:spcAft>
                <a:spcPts val="600"/>
              </a:spcAft>
              <a:defRPr sz="2400" b="0" i="0">
                <a:solidFill>
                  <a:schemeClr val="tx1"/>
                </a:solidFill>
                <a:latin typeface="Calibri" pitchFamily="34" charset="0"/>
                <a:cs typeface="Calibri" pitchFamily="34" charset="0"/>
              </a:defRPr>
            </a:lvl1pPr>
            <a:lvl2pPr>
              <a:spcAft>
                <a:spcPts val="600"/>
              </a:spcAft>
              <a:defRPr sz="1800" b="0" i="0">
                <a:solidFill>
                  <a:schemeClr val="tx1"/>
                </a:solidFill>
                <a:latin typeface="Calibri" pitchFamily="34" charset="0"/>
                <a:cs typeface="Calibri" pitchFamily="34" charset="0"/>
              </a:defRPr>
            </a:lvl2pPr>
            <a:lvl3pPr>
              <a:spcAft>
                <a:spcPts val="600"/>
              </a:spcAft>
              <a:defRPr sz="1600" b="0" i="0">
                <a:solidFill>
                  <a:schemeClr val="tx1"/>
                </a:solidFill>
                <a:latin typeface="Calibri" pitchFamily="34" charset="0"/>
                <a:cs typeface="Calibri" pitchFamily="34" charset="0"/>
              </a:defRPr>
            </a:lvl3pPr>
            <a:lvl4pPr>
              <a:spcAft>
                <a:spcPts val="600"/>
              </a:spcAft>
              <a:defRPr sz="1400" b="0" i="0">
                <a:solidFill>
                  <a:schemeClr val="tx1"/>
                </a:solidFill>
                <a:latin typeface="Calibri" pitchFamily="34" charset="0"/>
                <a:cs typeface="Calibri" pitchFamily="34" charset="0"/>
              </a:defRPr>
            </a:lvl4pPr>
            <a:lvl5pPr>
              <a:spcAft>
                <a:spcPts val="600"/>
              </a:spcAft>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6"/>
          <p:cNvSpPr>
            <a:spLocks noGrp="1"/>
          </p:cNvSpPr>
          <p:nvPr>
            <p:ph type="body" sz="quarter" idx="11" hasCustomPrompt="1"/>
          </p:nvPr>
        </p:nvSpPr>
        <p:spPr>
          <a:xfrm>
            <a:off x="0" y="6217920"/>
            <a:ext cx="6172200" cy="640080"/>
          </a:xfrm>
          <a:prstGeom prst="rect">
            <a:avLst/>
          </a:prstGeom>
        </p:spPr>
        <p:txBody>
          <a:bodyPr anchor="b" anchorCtr="0"/>
          <a:lstStyle>
            <a:lvl1pPr marL="0" indent="0" algn="l">
              <a:spcBef>
                <a:spcPts val="0"/>
              </a:spcBef>
              <a:buFont typeface="Arial" pitchFamily="34" charset="0"/>
              <a:buNone/>
              <a:defRPr sz="11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9" name="Content Placeholder 2"/>
          <p:cNvSpPr>
            <a:spLocks noGrp="1"/>
          </p:cNvSpPr>
          <p:nvPr>
            <p:ph idx="12"/>
          </p:nvPr>
        </p:nvSpPr>
        <p:spPr>
          <a:xfrm>
            <a:off x="4617720" y="1371600"/>
            <a:ext cx="4434840" cy="4754880"/>
          </a:xfrm>
          <a:prstGeom prst="rect">
            <a:avLst/>
          </a:prstGeom>
        </p:spPr>
        <p:txBody>
          <a:bodyPr/>
          <a:lstStyle>
            <a:lvl1pPr>
              <a:spcAft>
                <a:spcPts val="600"/>
              </a:spcAft>
              <a:defRPr sz="2400" b="0" i="0">
                <a:solidFill>
                  <a:schemeClr val="tx1"/>
                </a:solidFill>
                <a:latin typeface="Calibri" pitchFamily="34" charset="0"/>
                <a:cs typeface="Calibri" pitchFamily="34" charset="0"/>
              </a:defRPr>
            </a:lvl1pPr>
            <a:lvl2pPr>
              <a:spcAft>
                <a:spcPts val="600"/>
              </a:spcAft>
              <a:defRPr sz="1800" b="0" i="0">
                <a:solidFill>
                  <a:schemeClr val="tx1"/>
                </a:solidFill>
                <a:latin typeface="Calibri" pitchFamily="34" charset="0"/>
                <a:cs typeface="Calibri" pitchFamily="34" charset="0"/>
              </a:defRPr>
            </a:lvl2pPr>
            <a:lvl3pPr>
              <a:spcAft>
                <a:spcPts val="600"/>
              </a:spcAft>
              <a:defRPr sz="1600" b="0" i="0">
                <a:solidFill>
                  <a:schemeClr val="tx1"/>
                </a:solidFill>
                <a:latin typeface="Calibri" pitchFamily="34" charset="0"/>
                <a:cs typeface="Calibri" pitchFamily="34" charset="0"/>
              </a:defRPr>
            </a:lvl3pPr>
            <a:lvl4pPr>
              <a:spcAft>
                <a:spcPts val="600"/>
              </a:spcAft>
              <a:defRPr sz="1400" b="0" i="0">
                <a:solidFill>
                  <a:schemeClr val="tx1"/>
                </a:solidFill>
                <a:latin typeface="Calibri" pitchFamily="34" charset="0"/>
                <a:cs typeface="Calibri" pitchFamily="34" charset="0"/>
              </a:defRPr>
            </a:lvl4pPr>
            <a:lvl5pPr>
              <a:spcAft>
                <a:spcPts val="600"/>
              </a:spcAft>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a:solidFill>
                  <a:schemeClr val="bg1"/>
                </a:solidFill>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236532345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6"/>
          <p:cNvSpPr>
            <a:spLocks noGrp="1"/>
          </p:cNvSpPr>
          <p:nvPr>
            <p:ph type="body" sz="quarter" idx="11" hasCustomPrompt="1"/>
          </p:nvPr>
        </p:nvSpPr>
        <p:spPr>
          <a:xfrm>
            <a:off x="0" y="6217920"/>
            <a:ext cx="6172200" cy="640080"/>
          </a:xfrm>
          <a:prstGeom prst="rect">
            <a:avLst/>
          </a:prstGeom>
        </p:spPr>
        <p:txBody>
          <a:bodyPr anchor="b" anchorCtr="0"/>
          <a:lstStyle>
            <a:lvl1pPr marL="0" indent="0" algn="l">
              <a:spcBef>
                <a:spcPts val="0"/>
              </a:spcBef>
              <a:buFont typeface="Arial" pitchFamily="34" charset="0"/>
              <a:buNone/>
              <a:defRPr sz="11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5" name="Content Placeholder 2"/>
          <p:cNvSpPr>
            <a:spLocks noGrp="1"/>
          </p:cNvSpPr>
          <p:nvPr>
            <p:ph idx="12"/>
          </p:nvPr>
        </p:nvSpPr>
        <p:spPr>
          <a:xfrm>
            <a:off x="310896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3"/>
          </p:nvPr>
        </p:nvSpPr>
        <p:spPr>
          <a:xfrm>
            <a:off x="612648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a:solidFill>
                  <a:schemeClr val="bg1"/>
                </a:solidFill>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77088963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0" y="6217920"/>
            <a:ext cx="6172200" cy="640080"/>
          </a:xfrm>
          <a:prstGeom prst="rect">
            <a:avLst/>
          </a:prstGeom>
        </p:spPr>
        <p:txBody>
          <a:bodyPr anchor="b" anchorCtr="0"/>
          <a:lstStyle>
            <a:lvl1pPr marL="0" indent="0" algn="l">
              <a:spcBef>
                <a:spcPts val="0"/>
              </a:spcBef>
              <a:buFont typeface="Arial" pitchFamily="34" charset="0"/>
              <a:buNone/>
              <a:defRPr sz="11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4"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a:solidFill>
                  <a:schemeClr val="bg1"/>
                </a:solidFill>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424075274"/>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452347" y="1817601"/>
            <a:ext cx="8223439"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Calibri" pitchFamily="34" charset="0"/>
                <a:cs typeface="Calibri"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444467" y="2946400"/>
            <a:ext cx="6391275" cy="884238"/>
          </a:xfrm>
          <a:prstGeom prst="rect">
            <a:avLst/>
          </a:prstGeom>
        </p:spPr>
        <p:txBody>
          <a:bodyPr vert="horz"/>
          <a:lstStyle>
            <a:lvl1pPr marL="0" indent="0">
              <a:buNone/>
              <a:defRPr sz="1600" b="1" i="0" baseline="0">
                <a:solidFill>
                  <a:schemeClr val="bg1"/>
                </a:solidFill>
                <a:latin typeface="Calibri" pitchFamily="34" charset="0"/>
                <a:cs typeface="Calibri"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444467" y="4238484"/>
            <a:ext cx="3352800" cy="284362"/>
          </a:xfrm>
          <a:prstGeom prst="rect">
            <a:avLst/>
          </a:prstGeom>
        </p:spPr>
        <p:txBody>
          <a:bodyPr vert="horz"/>
          <a:lstStyle>
            <a:lvl1pPr marL="0" indent="0">
              <a:buFontTx/>
              <a:buNone/>
              <a:defRPr sz="1600" b="1" i="0" baseline="0">
                <a:solidFill>
                  <a:schemeClr val="bg1"/>
                </a:solidFill>
                <a:latin typeface="Calibri" pitchFamily="34" charset="0"/>
                <a:cs typeface="Calibri" pitchFamily="34" charset="0"/>
              </a:defRPr>
            </a:lvl1pPr>
          </a:lstStyle>
          <a:p>
            <a:pPr lvl="0"/>
            <a:r>
              <a:rPr lang="en-US" dirty="0" smtClean="0"/>
              <a:t>Group</a:t>
            </a:r>
            <a:endParaRPr lang="en-US" dirty="0"/>
          </a:p>
        </p:txBody>
      </p:sp>
      <p:sp>
        <p:nvSpPr>
          <p:cNvPr id="28" name="Content Placeholder 27"/>
          <p:cNvSpPr>
            <a:spLocks noGrp="1"/>
          </p:cNvSpPr>
          <p:nvPr>
            <p:ph sz="quarter" idx="16" hasCustomPrompt="1"/>
          </p:nvPr>
        </p:nvSpPr>
        <p:spPr>
          <a:xfrm>
            <a:off x="444467" y="4644232"/>
            <a:ext cx="5984875" cy="849313"/>
          </a:xfrm>
          <a:prstGeom prst="rect">
            <a:avLst/>
          </a:prstGeom>
        </p:spPr>
        <p:txBody>
          <a:bodyPr vert="horz"/>
          <a:lstStyle>
            <a:lvl1pPr marL="0" indent="0">
              <a:buFontTx/>
              <a:buNone/>
              <a:defRPr sz="1200" b="1" baseline="0">
                <a:solidFill>
                  <a:schemeClr val="bg1"/>
                </a:solidFill>
                <a:latin typeface="Calibri" pitchFamily="34" charset="0"/>
                <a:cs typeface="Calibri" pitchFamily="34" charset="0"/>
              </a:defRPr>
            </a:lvl1pPr>
          </a:lstStyle>
          <a:p>
            <a:pPr lvl="0"/>
            <a:r>
              <a:rPr lang="en-US" dirty="0" smtClean="0"/>
              <a:t>Date</a:t>
            </a:r>
            <a:endParaRPr lang="en-US" dirty="0"/>
          </a:p>
        </p:txBody>
      </p:sp>
    </p:spTree>
    <p:extLst>
      <p:ext uri="{BB962C8B-B14F-4D97-AF65-F5344CB8AC3E}">
        <p14:creationId xmlns:p14="http://schemas.microsoft.com/office/powerpoint/2010/main" val="278479480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tiff"/><Relationship Id="rId1" Type="http://schemas.openxmlformats.org/officeDocument/2006/relationships/slideLayout" Target="../slideLayouts/slideLayout5.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sp>
        <p:nvSpPr>
          <p:cNvPr id="4" name="TextBox 3"/>
          <p:cNvSpPr txBox="1"/>
          <p:nvPr/>
        </p:nvSpPr>
        <p:spPr>
          <a:xfrm>
            <a:off x="91440" y="0"/>
            <a:ext cx="8961120" cy="323165"/>
          </a:xfrm>
          <a:prstGeom prst="rect">
            <a:avLst/>
          </a:prstGeom>
          <a:noFill/>
          <a:ln>
            <a:noFill/>
          </a:ln>
        </p:spPr>
        <p:txBody>
          <a:bodyPr wrap="square" rtlCol="0">
            <a:spAutoFit/>
          </a:bodyPr>
          <a:lstStyle/>
          <a:p>
            <a:pPr algn="l"/>
            <a:r>
              <a:rPr lang="en-US" sz="1500" b="1" dirty="0" smtClean="0">
                <a:latin typeface="Calibri" pitchFamily="34" charset="0"/>
                <a:cs typeface="Meta Offc Pro"/>
              </a:rPr>
              <a:t>Figure </a:t>
            </a:r>
            <a:fld id="{0C16F13B-3659-4888-B784-82F22626CC5F}" type="slidenum">
              <a:rPr lang="en-US" sz="1500" b="1" smtClean="0">
                <a:latin typeface="Calibri" pitchFamily="34" charset="0"/>
                <a:cs typeface="Meta Offc Pro"/>
              </a:rPr>
              <a:pPr algn="l"/>
              <a:t>‹#›</a:t>
            </a:fld>
            <a:endParaRPr lang="en-US" sz="1500" b="1" dirty="0" smtClean="0">
              <a:latin typeface="Calibri" pitchFamily="34" charset="0"/>
              <a:cs typeface="Meta Offc Pro"/>
            </a:endParaRPr>
          </a:p>
        </p:txBody>
      </p:sp>
      <p:grpSp>
        <p:nvGrpSpPr>
          <p:cNvPr id="6" name="Group 5"/>
          <p:cNvGrpSpPr/>
          <p:nvPr/>
        </p:nvGrpSpPr>
        <p:grpSpPr>
          <a:xfrm>
            <a:off x="6192332" y="6335625"/>
            <a:ext cx="2928598" cy="421114"/>
            <a:chOff x="1944255" y="3373785"/>
            <a:chExt cx="2475345" cy="355939"/>
          </a:xfrm>
        </p:grpSpPr>
        <p:pic>
          <p:nvPicPr>
            <p:cNvPr id="7" name="Picture 6"/>
            <p:cNvPicPr>
              <a:picLocks noChangeAspect="1" noChangeArrowheads="1"/>
            </p:cNvPicPr>
            <p:nvPr/>
          </p:nvPicPr>
          <p:blipFill>
            <a:blip r:embed="rId6" cstate="print"/>
            <a:srcRect/>
            <a:stretch>
              <a:fillRect/>
            </a:stretch>
          </p:blipFill>
          <p:spPr bwMode="auto">
            <a:xfrm>
              <a:off x="1944255" y="3373785"/>
              <a:ext cx="354136" cy="355939"/>
            </a:xfrm>
            <a:prstGeom prst="rect">
              <a:avLst/>
            </a:prstGeom>
            <a:noFill/>
          </p:spPr>
        </p:pic>
        <p:pic>
          <p:nvPicPr>
            <p:cNvPr id="8" name="Picture 7"/>
            <p:cNvPicPr>
              <a:picLocks noChangeAspect="1"/>
            </p:cNvPicPr>
            <p:nvPr userDrawn="1"/>
          </p:nvPicPr>
          <p:blipFill rotWithShape="1">
            <a:blip r:embed="rId7" cstate="print">
              <a:extLst>
                <a:ext uri="{28A0092B-C50C-407E-A947-70E740481C1C}">
                  <a14:useLocalDpi xmlns:a14="http://schemas.microsoft.com/office/drawing/2010/main" val="0"/>
                </a:ext>
              </a:extLst>
            </a:blip>
            <a:srcRect l="20018" t="28742"/>
            <a:stretch/>
          </p:blipFill>
          <p:spPr>
            <a:xfrm>
              <a:off x="2298391" y="3418919"/>
              <a:ext cx="2121209" cy="265670"/>
            </a:xfrm>
            <a:prstGeom prst="rect">
              <a:avLst/>
            </a:prstGeom>
          </p:spPr>
        </p:pic>
      </p:grpSp>
      <p:sp>
        <p:nvSpPr>
          <p:cNvPr id="2" name="Rectangle 1"/>
          <p:cNvSpPr/>
          <p:nvPr/>
        </p:nvSpPr>
        <p:spPr>
          <a:xfrm>
            <a:off x="0" y="304800"/>
            <a:ext cx="9144000" cy="9875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1295400"/>
            <a:ext cx="9144000" cy="0"/>
          </a:xfrm>
          <a:prstGeom prst="line">
            <a:avLst/>
          </a:prstGeom>
          <a:ln w="46990" cmpd="sng">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04800"/>
            <a:ext cx="9144000" cy="0"/>
          </a:xfrm>
          <a:prstGeom prst="line">
            <a:avLst/>
          </a:prstGeom>
          <a:ln w="46990" cmpd="sng">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78977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230541" y="1554480"/>
            <a:ext cx="8682918" cy="448132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7" name="Picture 6"/>
          <p:cNvPicPr>
            <a:picLocks noChangeAspect="1" noChangeArrowheads="1"/>
          </p:cNvPicPr>
          <p:nvPr/>
        </p:nvPicPr>
        <p:blipFill>
          <a:blip r:embed="rId3" cstate="print"/>
          <a:srcRect/>
          <a:stretch>
            <a:fillRect/>
          </a:stretch>
        </p:blipFill>
        <p:spPr bwMode="auto">
          <a:xfrm>
            <a:off x="230541" y="228600"/>
            <a:ext cx="1087719" cy="1093258"/>
          </a:xfrm>
          <a:prstGeom prst="rect">
            <a:avLst/>
          </a:prstGeom>
          <a:noFill/>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l="20018" t="28742"/>
          <a:stretch/>
        </p:blipFill>
        <p:spPr>
          <a:xfrm>
            <a:off x="1371600" y="533400"/>
            <a:ext cx="4549140" cy="569755"/>
          </a:xfrm>
          <a:prstGeom prst="rect">
            <a:avLst/>
          </a:prstGeom>
        </p:spPr>
      </p:pic>
    </p:spTree>
    <p:extLst>
      <p:ext uri="{BB962C8B-B14F-4D97-AF65-F5344CB8AC3E}">
        <p14:creationId xmlns:p14="http://schemas.microsoft.com/office/powerpoint/2010/main" val="406593133"/>
      </p:ext>
    </p:extLst>
  </p:cSld>
  <p:clrMap bg1="lt1" tx1="dk1" bg2="lt2" tx2="dk2" accent1="accent1" accent2="accent2" accent3="accent3" accent4="accent4" accent5="accent5" accent6="accent6" hlink="hlink" folHlink="folHlink"/>
  <p:sldLayoutIdLst>
    <p:sldLayoutId id="2147483667" r:id="rId1"/>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3200" kern="1200" baseline="0">
          <a:solidFill>
            <a:schemeClr val="bg1"/>
          </a:solidFill>
          <a:latin typeface="MetaSerif-Book"/>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 Id="rId3"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6.xml"/><Relationship Id="rId3"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Medicaid’s Role in Long-Term Services and Supports</a:t>
            </a:r>
            <a:endParaRPr lang="en-US" dirty="0"/>
          </a:p>
        </p:txBody>
      </p:sp>
      <p:sp>
        <p:nvSpPr>
          <p:cNvPr id="8" name="Content Placeholder 7"/>
          <p:cNvSpPr>
            <a:spLocks noGrp="1"/>
          </p:cNvSpPr>
          <p:nvPr>
            <p:ph sz="quarter" idx="13"/>
          </p:nvPr>
        </p:nvSpPr>
        <p:spPr>
          <a:xfrm>
            <a:off x="444466" y="4238484"/>
            <a:ext cx="3746533" cy="284362"/>
          </a:xfrm>
        </p:spPr>
        <p:txBody>
          <a:bodyPr/>
          <a:lstStyle/>
          <a:p>
            <a:r>
              <a:rPr lang="en-US" dirty="0" smtClean="0"/>
              <a:t>Alliance of Health Insurers</a:t>
            </a:r>
          </a:p>
        </p:txBody>
      </p:sp>
      <p:sp>
        <p:nvSpPr>
          <p:cNvPr id="9" name="Content Placeholder 8"/>
          <p:cNvSpPr>
            <a:spLocks noGrp="1"/>
          </p:cNvSpPr>
          <p:nvPr>
            <p:ph sz="quarter" idx="16"/>
          </p:nvPr>
        </p:nvSpPr>
        <p:spPr/>
        <p:txBody>
          <a:bodyPr/>
          <a:lstStyle/>
          <a:p>
            <a:r>
              <a:rPr lang="en-US" dirty="0" smtClean="0"/>
              <a:t>September 9, 2014</a:t>
            </a:r>
            <a:endParaRPr lang="en-US" dirty="0"/>
          </a:p>
        </p:txBody>
      </p:sp>
    </p:spTree>
    <p:extLst>
      <p:ext uri="{BB962C8B-B14F-4D97-AF65-F5344CB8AC3E}">
        <p14:creationId xmlns:p14="http://schemas.microsoft.com/office/powerpoint/2010/main" val="32854734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1524000"/>
            <a:ext cx="8382000" cy="4800600"/>
          </a:xfrm>
        </p:spPr>
        <p:txBody>
          <a:bodyPr/>
          <a:lstStyle/>
          <a:p>
            <a:pPr>
              <a:spcBef>
                <a:spcPts val="1200"/>
              </a:spcBef>
              <a:spcAft>
                <a:spcPts val="600"/>
              </a:spcAft>
            </a:pPr>
            <a:r>
              <a:rPr lang="en-US" sz="2000" dirty="0" smtClean="0"/>
              <a:t>States and MCOs are implementing initiatives to better coordinate and integrate care, often focused on populations with chronic </a:t>
            </a:r>
            <a:r>
              <a:rPr lang="en-US" sz="2000" dirty="0"/>
              <a:t>conditions and </a:t>
            </a:r>
            <a:r>
              <a:rPr lang="en-US" sz="2000" dirty="0" smtClean="0"/>
              <a:t>disabilities.  CMS </a:t>
            </a:r>
            <a:r>
              <a:rPr lang="en-US" sz="2000" dirty="0"/>
              <a:t>reports that more than half the states are expected to be operating capitated Medicaid managed LTSS programs by 2014. </a:t>
            </a:r>
            <a:endParaRPr lang="en-US" sz="2000" dirty="0" smtClean="0"/>
          </a:p>
          <a:p>
            <a:pPr>
              <a:spcBef>
                <a:spcPts val="1200"/>
              </a:spcBef>
              <a:spcAft>
                <a:spcPts val="600"/>
              </a:spcAft>
            </a:pPr>
            <a:r>
              <a:rPr lang="en-US" sz="2000" dirty="0" smtClean="0"/>
              <a:t>Increasingly, states are expanding risk-based managed care to include dual eligible beneficiaries, the frailest and most medically complex population in Medicaid.</a:t>
            </a:r>
          </a:p>
          <a:p>
            <a:pPr>
              <a:spcBef>
                <a:spcPts val="1200"/>
              </a:spcBef>
              <a:spcAft>
                <a:spcPts val="600"/>
              </a:spcAft>
            </a:pPr>
            <a:endParaRPr lang="en-US" sz="800" dirty="0" smtClean="0"/>
          </a:p>
          <a:p>
            <a:pPr lvl="1">
              <a:spcBef>
                <a:spcPts val="0"/>
              </a:spcBef>
              <a:spcAft>
                <a:spcPts val="0"/>
              </a:spcAft>
            </a:pPr>
            <a:r>
              <a:rPr lang="en-US" dirty="0" smtClean="0"/>
              <a:t>Almost 1.2 million dual eligible beneficiaries in 33 states – about 13% of all dual eligible beneficiaries – are enrolled in these plans for their Medicaid services.  </a:t>
            </a:r>
          </a:p>
          <a:p>
            <a:pPr lvl="1">
              <a:spcBef>
                <a:spcPts val="0"/>
              </a:spcBef>
              <a:spcAft>
                <a:spcPts val="0"/>
              </a:spcAft>
            </a:pPr>
            <a:endParaRPr lang="en-US" dirty="0" smtClean="0"/>
          </a:p>
          <a:p>
            <a:pPr lvl="1">
              <a:spcBef>
                <a:spcPts val="428"/>
              </a:spcBef>
              <a:spcAft>
                <a:spcPts val="0"/>
              </a:spcAft>
            </a:pPr>
            <a:r>
              <a:rPr lang="en-US" dirty="0" smtClean="0"/>
              <a:t>As of August 2014, nearly 1.5 million dual eligible beneficiaries in 11 states are eligible to enroll in state demonstrations </a:t>
            </a:r>
            <a:r>
              <a:rPr lang="en-US" dirty="0"/>
              <a:t>to </a:t>
            </a:r>
            <a:r>
              <a:rPr lang="en-US" dirty="0" smtClean="0"/>
              <a:t>integrate care </a:t>
            </a:r>
            <a:r>
              <a:rPr lang="en-US" dirty="0"/>
              <a:t>and align </a:t>
            </a:r>
            <a:r>
              <a:rPr lang="en-US" dirty="0" smtClean="0"/>
              <a:t>Medicare and Medicaid financing ; 10 of the 12 approved demonstrations employ a capitated model. </a:t>
            </a:r>
          </a:p>
          <a:p>
            <a:endParaRPr lang="en-US" sz="1800" dirty="0"/>
          </a:p>
        </p:txBody>
      </p:sp>
      <p:sp>
        <p:nvSpPr>
          <p:cNvPr id="4" name="Title 3"/>
          <p:cNvSpPr>
            <a:spLocks noGrp="1"/>
          </p:cNvSpPr>
          <p:nvPr>
            <p:ph type="title"/>
          </p:nvPr>
        </p:nvSpPr>
        <p:spPr>
          <a:xfrm>
            <a:off x="125307" y="381000"/>
            <a:ext cx="9052560" cy="914400"/>
          </a:xfrm>
        </p:spPr>
        <p:txBody>
          <a:bodyPr/>
          <a:lstStyle/>
          <a:p>
            <a:r>
              <a:rPr lang="en-US" sz="2300" dirty="0" smtClean="0"/>
              <a:t>Medicaid Delivery and Payment System Reform Activity Includes a Larger Role </a:t>
            </a:r>
            <a:r>
              <a:rPr lang="en-US" sz="2300" dirty="0"/>
              <a:t>for </a:t>
            </a:r>
            <a:r>
              <a:rPr lang="en-US" sz="2300" dirty="0" smtClean="0"/>
              <a:t>Managed Care for High-Need Populations </a:t>
            </a:r>
            <a:endParaRPr lang="en-US" sz="2300" dirty="0"/>
          </a:p>
        </p:txBody>
      </p:sp>
    </p:spTree>
    <p:extLst>
      <p:ext uri="{BB962C8B-B14F-4D97-AF65-F5344CB8AC3E}">
        <p14:creationId xmlns:p14="http://schemas.microsoft.com/office/powerpoint/2010/main" val="3228594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17" y="1371600"/>
            <a:ext cx="9067800" cy="4754880"/>
          </a:xfrm>
        </p:spPr>
        <p:txBody>
          <a:bodyPr/>
          <a:lstStyle/>
          <a:p>
            <a:r>
              <a:rPr lang="en-US" sz="2000" dirty="0"/>
              <a:t>How are beneficiaries making their enrollment </a:t>
            </a:r>
            <a:r>
              <a:rPr lang="en-US" sz="2000" dirty="0" smtClean="0"/>
              <a:t>choices, and what support is available to them in this process?</a:t>
            </a:r>
            <a:endParaRPr lang="en-US" sz="2000" dirty="0"/>
          </a:p>
          <a:p>
            <a:r>
              <a:rPr lang="en-US" sz="2000" dirty="0" smtClean="0"/>
              <a:t>How are beneficiary needs assessed and care plans developed?  How are acute care and LTSS needs coordinated?</a:t>
            </a:r>
          </a:p>
          <a:p>
            <a:r>
              <a:rPr lang="en-US" sz="2000" dirty="0"/>
              <a:t>Are continuity of care provisions sufficient to prevent care disruptions, and are beneficiaries’ current providers participating in plan networks?</a:t>
            </a:r>
          </a:p>
          <a:p>
            <a:r>
              <a:rPr lang="en-US" sz="2000" dirty="0" smtClean="0"/>
              <a:t>How does managed LTSS affect beneficiary access to home and community-based services?  </a:t>
            </a:r>
          </a:p>
          <a:p>
            <a:r>
              <a:rPr lang="en-US" sz="2000" dirty="0" smtClean="0"/>
              <a:t>How </a:t>
            </a:r>
            <a:r>
              <a:rPr lang="en-US" sz="2000" dirty="0"/>
              <a:t>are </a:t>
            </a:r>
            <a:r>
              <a:rPr lang="en-US" sz="2000" dirty="0" smtClean="0"/>
              <a:t>plans </a:t>
            </a:r>
            <a:r>
              <a:rPr lang="en-US" sz="2000" dirty="0"/>
              <a:t>and providers accommodating the needs of beneficiaries with disabilities</a:t>
            </a:r>
            <a:r>
              <a:rPr lang="en-US" sz="2000" dirty="0" smtClean="0"/>
              <a:t>?</a:t>
            </a:r>
          </a:p>
          <a:p>
            <a:r>
              <a:rPr lang="en-US" sz="2000" dirty="0" smtClean="0"/>
              <a:t>How are payment rates set and risk adjusted?    </a:t>
            </a:r>
            <a:endParaRPr lang="en-US" sz="2000" dirty="0"/>
          </a:p>
          <a:p>
            <a:r>
              <a:rPr lang="en-US" sz="2000" dirty="0"/>
              <a:t>What impact </a:t>
            </a:r>
            <a:r>
              <a:rPr lang="en-US" sz="2000" dirty="0" smtClean="0"/>
              <a:t>does managed LTSS have </a:t>
            </a:r>
            <a:r>
              <a:rPr lang="en-US" sz="2000" dirty="0"/>
              <a:t>on </a:t>
            </a:r>
            <a:r>
              <a:rPr lang="en-US" sz="2000" dirty="0" smtClean="0"/>
              <a:t>care quality </a:t>
            </a:r>
            <a:r>
              <a:rPr lang="en-US" sz="2000" dirty="0"/>
              <a:t>and health outcomes?  </a:t>
            </a:r>
          </a:p>
          <a:p>
            <a:endParaRPr lang="en-US" sz="1800" dirty="0" smtClean="0"/>
          </a:p>
        </p:txBody>
      </p:sp>
      <p:sp>
        <p:nvSpPr>
          <p:cNvPr id="4" name="Title 3"/>
          <p:cNvSpPr>
            <a:spLocks noGrp="1"/>
          </p:cNvSpPr>
          <p:nvPr>
            <p:ph type="title"/>
          </p:nvPr>
        </p:nvSpPr>
        <p:spPr/>
        <p:txBody>
          <a:bodyPr/>
          <a:lstStyle/>
          <a:p>
            <a:r>
              <a:rPr lang="en-US" dirty="0" smtClean="0"/>
              <a:t>Key Questions About Medicaid Managed LTSS</a:t>
            </a:r>
            <a:endParaRPr lang="en-US" dirty="0"/>
          </a:p>
        </p:txBody>
      </p:sp>
    </p:spTree>
    <p:extLst>
      <p:ext uri="{BB962C8B-B14F-4D97-AF65-F5344CB8AC3E}">
        <p14:creationId xmlns:p14="http://schemas.microsoft.com/office/powerpoint/2010/main" val="172292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0"/>
            <a:ext cx="8961120" cy="4754880"/>
          </a:xfrm>
        </p:spPr>
        <p:txBody>
          <a:bodyPr/>
          <a:lstStyle/>
          <a:p>
            <a:r>
              <a:rPr lang="en-US" sz="1800" b="1" dirty="0" smtClean="0"/>
              <a:t>Fact </a:t>
            </a:r>
            <a:r>
              <a:rPr lang="en-US" sz="1800" b="1" dirty="0"/>
              <a:t>#1: </a:t>
            </a:r>
            <a:r>
              <a:rPr lang="en-US" sz="1800" dirty="0"/>
              <a:t>People of </a:t>
            </a:r>
            <a:r>
              <a:rPr lang="en-US" sz="1800" dirty="0" smtClean="0"/>
              <a:t>all ages across the disability spectra require assistance with activities of daily living, and their care needs and preferences are diverse. </a:t>
            </a:r>
            <a:endParaRPr lang="en-US" sz="1800" b="1" dirty="0"/>
          </a:p>
          <a:p>
            <a:r>
              <a:rPr lang="en-US" sz="1800" b="1" dirty="0" smtClean="0"/>
              <a:t>Fact </a:t>
            </a:r>
            <a:r>
              <a:rPr lang="en-US" sz="1800" b="1" dirty="0"/>
              <a:t>#2: </a:t>
            </a:r>
            <a:r>
              <a:rPr lang="en-US" sz="1800" dirty="0"/>
              <a:t>With the aging of the “Baby Boomers” into older adulthood and advances in medical technologies, there will be a significant growth in demand for person-centered </a:t>
            </a:r>
            <a:r>
              <a:rPr lang="en-US" sz="1800" dirty="0" smtClean="0"/>
              <a:t>LTSS, particularly among the 85 and over age cohort. </a:t>
            </a:r>
            <a:endParaRPr lang="en-US" sz="1800" b="1" dirty="0" smtClean="0"/>
          </a:p>
          <a:p>
            <a:r>
              <a:rPr lang="en-US" sz="1800" b="1" dirty="0" smtClean="0"/>
              <a:t>Fact #3: </a:t>
            </a:r>
            <a:r>
              <a:rPr lang="en-US" sz="1800" dirty="0" smtClean="0"/>
              <a:t>Many people who need LTSS and desire to remain in the community rely on unpaid, informal services and supports provided by family caregivers.</a:t>
            </a:r>
            <a:endParaRPr lang="en-US" sz="1800" b="1" dirty="0" smtClean="0"/>
          </a:p>
          <a:p>
            <a:r>
              <a:rPr lang="en-US" sz="1800" b="1" dirty="0" smtClean="0"/>
              <a:t>Fact </a:t>
            </a:r>
            <a:r>
              <a:rPr lang="en-US" sz="1800" b="1" dirty="0"/>
              <a:t>#4: </a:t>
            </a:r>
            <a:r>
              <a:rPr lang="en-US" sz="1800" dirty="0" smtClean="0"/>
              <a:t>When paid, formal </a:t>
            </a:r>
            <a:r>
              <a:rPr lang="en-US" sz="1800" dirty="0"/>
              <a:t>c</a:t>
            </a:r>
            <a:r>
              <a:rPr lang="en-US" sz="1800" dirty="0" smtClean="0"/>
              <a:t>are is needed, many </a:t>
            </a:r>
            <a:r>
              <a:rPr lang="en-US" sz="1800" dirty="0"/>
              <a:t>p</a:t>
            </a:r>
            <a:r>
              <a:rPr lang="en-US" sz="1800" dirty="0" smtClean="0"/>
              <a:t>eople </a:t>
            </a:r>
            <a:r>
              <a:rPr lang="en-US" sz="1800" dirty="0"/>
              <a:t>c</a:t>
            </a:r>
            <a:r>
              <a:rPr lang="en-US" sz="1800" dirty="0" smtClean="0"/>
              <a:t>annot afford to cover </a:t>
            </a:r>
            <a:r>
              <a:rPr lang="en-US" sz="1800" dirty="0"/>
              <a:t>t</a:t>
            </a:r>
            <a:r>
              <a:rPr lang="en-US" sz="1800" dirty="0" smtClean="0"/>
              <a:t>hese </a:t>
            </a:r>
            <a:r>
              <a:rPr lang="en-US" sz="1800" dirty="0"/>
              <a:t>e</a:t>
            </a:r>
            <a:r>
              <a:rPr lang="en-US" sz="1800" dirty="0" smtClean="0"/>
              <a:t>xpenses out-of-pocket. For individuals with low incomes, saving for future LTSS needs is often impossible.</a:t>
            </a:r>
          </a:p>
          <a:p>
            <a:r>
              <a:rPr lang="en-US" sz="1800" b="1" dirty="0"/>
              <a:t>Fact #</a:t>
            </a:r>
            <a:r>
              <a:rPr lang="en-US" sz="1800" b="1" dirty="0" smtClean="0"/>
              <a:t>5:</a:t>
            </a:r>
            <a:r>
              <a:rPr lang="en-US" sz="1800" dirty="0" smtClean="0"/>
              <a:t> Medicaid </a:t>
            </a:r>
            <a:r>
              <a:rPr lang="en-US" sz="1800" dirty="0"/>
              <a:t>is the p</a:t>
            </a:r>
            <a:r>
              <a:rPr lang="en-US" sz="1800" dirty="0" smtClean="0"/>
              <a:t>rimary </a:t>
            </a:r>
            <a:r>
              <a:rPr lang="en-US" sz="1800" dirty="0"/>
              <a:t>p</a:t>
            </a:r>
            <a:r>
              <a:rPr lang="en-US" sz="1800" dirty="0" smtClean="0"/>
              <a:t>ayer </a:t>
            </a:r>
            <a:r>
              <a:rPr lang="en-US" sz="1800" dirty="0"/>
              <a:t>for </a:t>
            </a:r>
            <a:r>
              <a:rPr lang="en-US" sz="1800" dirty="0" smtClean="0"/>
              <a:t>institutional and community-based LTSS, and in </a:t>
            </a:r>
            <a:r>
              <a:rPr lang="en-US" sz="1800" dirty="0"/>
              <a:t>the absence of other affordable long-term care options, </a:t>
            </a:r>
            <a:r>
              <a:rPr lang="en-US" sz="1800" dirty="0" smtClean="0"/>
              <a:t>Medicaid </a:t>
            </a:r>
            <a:r>
              <a:rPr lang="en-US" sz="1800" dirty="0"/>
              <a:t>will continue to play a significant </a:t>
            </a:r>
            <a:r>
              <a:rPr lang="en-US" sz="1800" dirty="0" smtClean="0"/>
              <a:t>role in the delivering and financing of long-term care. </a:t>
            </a:r>
            <a:r>
              <a:rPr lang="en-US" sz="1800" b="1" dirty="0" smtClean="0"/>
              <a:t/>
            </a:r>
            <a:br>
              <a:rPr lang="en-US" sz="1800" b="1" dirty="0" smtClean="0"/>
            </a:br>
            <a:endParaRPr lang="en-US" sz="1800" b="1" dirty="0"/>
          </a:p>
        </p:txBody>
      </p:sp>
      <p:sp>
        <p:nvSpPr>
          <p:cNvPr id="4" name="Title 3"/>
          <p:cNvSpPr>
            <a:spLocks noGrp="1"/>
          </p:cNvSpPr>
          <p:nvPr>
            <p:ph type="title"/>
          </p:nvPr>
        </p:nvSpPr>
        <p:spPr/>
        <p:txBody>
          <a:bodyPr/>
          <a:lstStyle/>
          <a:p>
            <a:r>
              <a:rPr lang="en-US" dirty="0" smtClean="0"/>
              <a:t>Five Key Facts about Long-Term Services and Supports (LTSS) and the People Who Need Them </a:t>
            </a:r>
            <a:endParaRPr lang="en-US" dirty="0"/>
          </a:p>
        </p:txBody>
      </p:sp>
    </p:spTree>
    <p:extLst>
      <p:ext uri="{BB962C8B-B14F-4D97-AF65-F5344CB8AC3E}">
        <p14:creationId xmlns:p14="http://schemas.microsoft.com/office/powerpoint/2010/main" val="73479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0" y="6400800"/>
            <a:ext cx="6172200" cy="640080"/>
          </a:xfrm>
        </p:spPr>
        <p:txBody>
          <a:bodyPr/>
          <a:lstStyle/>
          <a:p>
            <a:r>
              <a:rPr lang="en-US" altLang="en-US" dirty="0"/>
              <a:t>NOTE: Total </a:t>
            </a:r>
            <a:r>
              <a:rPr lang="en-US" altLang="en-US" dirty="0" smtClean="0"/>
              <a:t>LTSS expenditures </a:t>
            </a:r>
            <a:r>
              <a:rPr lang="en-US" altLang="en-US" dirty="0"/>
              <a:t>include spending on residential care facilities, nursing homes, home health services, and home and community-based waiver </a:t>
            </a:r>
            <a:r>
              <a:rPr lang="en-US" altLang="en-US" dirty="0" smtClean="0"/>
              <a:t>services. Expenditures </a:t>
            </a:r>
            <a:r>
              <a:rPr lang="en-US" altLang="en-US" dirty="0"/>
              <a:t>also include spending on ambulance providers.  All home and community-based waiver services are attributed to Medicaid. </a:t>
            </a:r>
          </a:p>
          <a:p>
            <a:r>
              <a:rPr lang="en-US" altLang="en-US" dirty="0"/>
              <a:t>SOURCE: KCMU estimates based on CMS National Health Expenditure Accounts data for 2011.</a:t>
            </a:r>
          </a:p>
          <a:p>
            <a:endParaRPr lang="en-US" dirty="0"/>
          </a:p>
        </p:txBody>
      </p:sp>
      <p:sp>
        <p:nvSpPr>
          <p:cNvPr id="5" name="Title 4"/>
          <p:cNvSpPr>
            <a:spLocks noGrp="1"/>
          </p:cNvSpPr>
          <p:nvPr>
            <p:ph type="title"/>
          </p:nvPr>
        </p:nvSpPr>
        <p:spPr>
          <a:xfrm>
            <a:off x="0" y="365760"/>
            <a:ext cx="9144000" cy="914400"/>
          </a:xfrm>
        </p:spPr>
        <p:txBody>
          <a:bodyPr/>
          <a:lstStyle/>
          <a:p>
            <a:r>
              <a:rPr lang="en-US" dirty="0"/>
              <a:t>Medicaid is the </a:t>
            </a:r>
            <a:r>
              <a:rPr lang="en-US" dirty="0" smtClean="0"/>
              <a:t>Primary </a:t>
            </a:r>
            <a:r>
              <a:rPr lang="en-US" dirty="0"/>
              <a:t>P</a:t>
            </a:r>
            <a:r>
              <a:rPr lang="en-US" dirty="0" smtClean="0"/>
              <a:t>ayer </a:t>
            </a:r>
            <a:r>
              <a:rPr lang="en-US" dirty="0"/>
              <a:t>for </a:t>
            </a:r>
            <a:r>
              <a:rPr lang="en-US" dirty="0" smtClean="0"/>
              <a:t>LTSS</a:t>
            </a:r>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184883002"/>
              </p:ext>
            </p:extLst>
          </p:nvPr>
        </p:nvGraphicFramePr>
        <p:xfrm>
          <a:off x="533400" y="1447800"/>
          <a:ext cx="7848600" cy="39163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6"/>
          <p:cNvSpPr txBox="1">
            <a:spLocks noChangeArrowheads="1"/>
          </p:cNvSpPr>
          <p:nvPr/>
        </p:nvSpPr>
        <p:spPr bwMode="auto">
          <a:xfrm>
            <a:off x="914400" y="5562600"/>
            <a:ext cx="7543800" cy="430887"/>
          </a:xfrm>
          <a:prstGeom prst="rect">
            <a:avLst/>
          </a:prstGeom>
          <a:noFill/>
          <a:ln w="9525">
            <a:noFill/>
            <a:miter lim="800000"/>
            <a:headEnd/>
            <a:tailEnd/>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en-US" sz="2200" b="1" dirty="0" smtClean="0">
                <a:cs typeface="Calibri" pitchFamily="34" charset="0"/>
              </a:rPr>
              <a:t>Total National LTSS Spending, 2011 = $357 </a:t>
            </a:r>
            <a:r>
              <a:rPr lang="en-US" altLang="en-US" sz="2200" b="1" dirty="0">
                <a:cs typeface="Calibri" pitchFamily="34" charset="0"/>
              </a:rPr>
              <a:t>billion</a:t>
            </a:r>
          </a:p>
        </p:txBody>
      </p:sp>
    </p:spTree>
    <p:extLst>
      <p:ext uri="{BB962C8B-B14F-4D97-AF65-F5344CB8AC3E}">
        <p14:creationId xmlns:p14="http://schemas.microsoft.com/office/powerpoint/2010/main" val="20592473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ontent Placeholder 38"/>
          <p:cNvGraphicFramePr>
            <a:graphicFrameLocks noGrp="1"/>
          </p:cNvGraphicFramePr>
          <p:nvPr>
            <p:ph idx="1"/>
            <p:extLst>
              <p:ext uri="{D42A27DB-BD31-4B8C-83A1-F6EECF244321}">
                <p14:modId xmlns:p14="http://schemas.microsoft.com/office/powerpoint/2010/main" val="2934553750"/>
              </p:ext>
            </p:extLst>
          </p:nvPr>
        </p:nvGraphicFramePr>
        <p:xfrm>
          <a:off x="295829" y="1447800"/>
          <a:ext cx="8959850" cy="4754563"/>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p:cNvGrpSpPr/>
          <p:nvPr/>
        </p:nvGrpSpPr>
        <p:grpSpPr>
          <a:xfrm>
            <a:off x="546274" y="1643577"/>
            <a:ext cx="5578301" cy="3482364"/>
            <a:chOff x="844180" y="1707467"/>
            <a:chExt cx="5578301" cy="3482364"/>
          </a:xfrm>
        </p:grpSpPr>
        <p:sp>
          <p:nvSpPr>
            <p:cNvPr id="7" name="TextBox 6"/>
            <p:cNvSpPr txBox="1"/>
            <p:nvPr/>
          </p:nvSpPr>
          <p:spPr>
            <a:xfrm>
              <a:off x="948720" y="2713088"/>
              <a:ext cx="571500" cy="369332"/>
            </a:xfrm>
            <a:prstGeom prst="rect">
              <a:avLst/>
            </a:prstGeom>
            <a:noFill/>
          </p:spPr>
          <p:txBody>
            <a:bodyPr wrap="square" rtlCol="0">
              <a:spAutoFit/>
            </a:bodyPr>
            <a:lstStyle/>
            <a:p>
              <a:pPr algn="ctr"/>
              <a:r>
                <a:rPr lang="en-US" b="1" dirty="0" smtClean="0">
                  <a:solidFill>
                    <a:srgbClr val="000000"/>
                  </a:solidFill>
                  <a:cs typeface="Meta Offc Pro"/>
                </a:rPr>
                <a:t>$93</a:t>
              </a:r>
            </a:p>
          </p:txBody>
        </p:sp>
        <p:sp>
          <p:nvSpPr>
            <p:cNvPr id="9" name="TextBox 8"/>
            <p:cNvSpPr txBox="1"/>
            <p:nvPr/>
          </p:nvSpPr>
          <p:spPr>
            <a:xfrm>
              <a:off x="1848126" y="2447659"/>
              <a:ext cx="657225" cy="369332"/>
            </a:xfrm>
            <a:prstGeom prst="rect">
              <a:avLst/>
            </a:prstGeom>
            <a:noFill/>
          </p:spPr>
          <p:txBody>
            <a:bodyPr wrap="square" rtlCol="0">
              <a:spAutoFit/>
            </a:bodyPr>
            <a:lstStyle/>
            <a:p>
              <a:pPr algn="ctr"/>
              <a:r>
                <a:rPr lang="en-US" b="1" dirty="0" smtClean="0">
                  <a:solidFill>
                    <a:srgbClr val="000000"/>
                  </a:solidFill>
                  <a:cs typeface="Meta Offc Pro"/>
                </a:rPr>
                <a:t>$101</a:t>
              </a:r>
            </a:p>
          </p:txBody>
        </p:sp>
        <p:sp>
          <p:nvSpPr>
            <p:cNvPr id="10" name="TextBox 9"/>
            <p:cNvSpPr txBox="1"/>
            <p:nvPr/>
          </p:nvSpPr>
          <p:spPr>
            <a:xfrm>
              <a:off x="2705100" y="2153266"/>
              <a:ext cx="831306" cy="369332"/>
            </a:xfrm>
            <a:prstGeom prst="rect">
              <a:avLst/>
            </a:prstGeom>
            <a:noFill/>
          </p:spPr>
          <p:txBody>
            <a:bodyPr wrap="square" rtlCol="0">
              <a:spAutoFit/>
            </a:bodyPr>
            <a:lstStyle/>
            <a:p>
              <a:pPr algn="ctr"/>
              <a:r>
                <a:rPr lang="en-US" b="1" dirty="0" smtClean="0">
                  <a:solidFill>
                    <a:srgbClr val="000000"/>
                  </a:solidFill>
                  <a:cs typeface="Meta Offc Pro"/>
                </a:rPr>
                <a:t> $111</a:t>
              </a:r>
            </a:p>
          </p:txBody>
        </p:sp>
        <p:sp>
          <p:nvSpPr>
            <p:cNvPr id="12" name="TextBox 11"/>
            <p:cNvSpPr txBox="1"/>
            <p:nvPr/>
          </p:nvSpPr>
          <p:spPr>
            <a:xfrm>
              <a:off x="3723222" y="2041999"/>
              <a:ext cx="744792" cy="369332"/>
            </a:xfrm>
            <a:prstGeom prst="rect">
              <a:avLst/>
            </a:prstGeom>
            <a:noFill/>
          </p:spPr>
          <p:txBody>
            <a:bodyPr wrap="square" rtlCol="0">
              <a:spAutoFit/>
            </a:bodyPr>
            <a:lstStyle/>
            <a:p>
              <a:pPr algn="ctr"/>
              <a:r>
                <a:rPr lang="en-US" b="1" dirty="0" smtClean="0">
                  <a:solidFill>
                    <a:srgbClr val="000000"/>
                  </a:solidFill>
                  <a:cs typeface="Meta Offc Pro"/>
                </a:rPr>
                <a:t>$115</a:t>
              </a:r>
            </a:p>
          </p:txBody>
        </p:sp>
        <p:sp>
          <p:nvSpPr>
            <p:cNvPr id="13" name="TextBox 12"/>
            <p:cNvSpPr txBox="1"/>
            <p:nvPr/>
          </p:nvSpPr>
          <p:spPr>
            <a:xfrm>
              <a:off x="4745856" y="1786039"/>
              <a:ext cx="655608" cy="369332"/>
            </a:xfrm>
            <a:prstGeom prst="rect">
              <a:avLst/>
            </a:prstGeom>
            <a:noFill/>
          </p:spPr>
          <p:txBody>
            <a:bodyPr wrap="square" rtlCol="0">
              <a:spAutoFit/>
            </a:bodyPr>
            <a:lstStyle/>
            <a:p>
              <a:pPr algn="ctr"/>
              <a:r>
                <a:rPr lang="en-US" b="1" dirty="0" smtClean="0">
                  <a:solidFill>
                    <a:srgbClr val="000000"/>
                  </a:solidFill>
                  <a:cs typeface="Meta Offc Pro"/>
                </a:rPr>
                <a:t>$123</a:t>
              </a:r>
            </a:p>
          </p:txBody>
        </p:sp>
        <p:sp>
          <p:nvSpPr>
            <p:cNvPr id="14" name="TextBox 13"/>
            <p:cNvSpPr txBox="1"/>
            <p:nvPr/>
          </p:nvSpPr>
          <p:spPr>
            <a:xfrm>
              <a:off x="5684949" y="1707467"/>
              <a:ext cx="685800" cy="369332"/>
            </a:xfrm>
            <a:prstGeom prst="rect">
              <a:avLst/>
            </a:prstGeom>
            <a:noFill/>
          </p:spPr>
          <p:txBody>
            <a:bodyPr wrap="square" rtlCol="0">
              <a:spAutoFit/>
            </a:bodyPr>
            <a:lstStyle/>
            <a:p>
              <a:pPr algn="ctr"/>
              <a:r>
                <a:rPr lang="en-US" b="1" dirty="0" smtClean="0">
                  <a:solidFill>
                    <a:srgbClr val="000000"/>
                  </a:solidFill>
                  <a:cs typeface="Meta Offc Pro"/>
                </a:rPr>
                <a:t>$125</a:t>
              </a:r>
            </a:p>
          </p:txBody>
        </p:sp>
        <p:grpSp>
          <p:nvGrpSpPr>
            <p:cNvPr id="16" name="Group 15"/>
            <p:cNvGrpSpPr/>
            <p:nvPr/>
          </p:nvGrpSpPr>
          <p:grpSpPr>
            <a:xfrm>
              <a:off x="844180" y="3297921"/>
              <a:ext cx="1670696" cy="1891028"/>
              <a:chOff x="1123714" y="3020481"/>
              <a:chExt cx="1670696" cy="1891028"/>
            </a:xfrm>
          </p:grpSpPr>
          <p:sp>
            <p:nvSpPr>
              <p:cNvPr id="35" name="TextBox 34"/>
              <p:cNvSpPr txBox="1"/>
              <p:nvPr/>
            </p:nvSpPr>
            <p:spPr>
              <a:xfrm>
                <a:off x="1123714" y="4542177"/>
                <a:ext cx="742479" cy="369332"/>
              </a:xfrm>
              <a:prstGeom prst="rect">
                <a:avLst/>
              </a:prstGeom>
              <a:noFill/>
            </p:spPr>
            <p:txBody>
              <a:bodyPr wrap="square" rtlCol="0">
                <a:spAutoFit/>
              </a:bodyPr>
              <a:lstStyle/>
              <a:p>
                <a:pPr algn="ctr"/>
                <a:r>
                  <a:rPr lang="en-US" b="1" dirty="0" smtClean="0">
                    <a:solidFill>
                      <a:schemeClr val="bg1"/>
                    </a:solidFill>
                    <a:cs typeface="Meta Offc Pro"/>
                  </a:rPr>
                  <a:t> 68%</a:t>
                </a:r>
              </a:p>
            </p:txBody>
          </p:sp>
          <p:sp>
            <p:nvSpPr>
              <p:cNvPr id="36" name="TextBox 35"/>
              <p:cNvSpPr txBox="1"/>
              <p:nvPr/>
            </p:nvSpPr>
            <p:spPr>
              <a:xfrm>
                <a:off x="2184810" y="3020481"/>
                <a:ext cx="609600" cy="369332"/>
              </a:xfrm>
              <a:prstGeom prst="rect">
                <a:avLst/>
              </a:prstGeom>
              <a:noFill/>
            </p:spPr>
            <p:txBody>
              <a:bodyPr wrap="square" rtlCol="0">
                <a:spAutoFit/>
              </a:bodyPr>
              <a:lstStyle/>
              <a:p>
                <a:pPr algn="ctr"/>
                <a:r>
                  <a:rPr lang="en-US" b="1" dirty="0" smtClean="0">
                    <a:cs typeface="Meta Offc Pro"/>
                  </a:rPr>
                  <a:t>37%</a:t>
                </a:r>
              </a:p>
            </p:txBody>
          </p:sp>
        </p:grpSp>
        <p:sp>
          <p:nvSpPr>
            <p:cNvPr id="18" name="TextBox 17"/>
            <p:cNvSpPr txBox="1"/>
            <p:nvPr/>
          </p:nvSpPr>
          <p:spPr>
            <a:xfrm>
              <a:off x="1876701" y="4820499"/>
              <a:ext cx="609600" cy="369332"/>
            </a:xfrm>
            <a:prstGeom prst="rect">
              <a:avLst/>
            </a:prstGeom>
            <a:noFill/>
          </p:spPr>
          <p:txBody>
            <a:bodyPr wrap="square" rtlCol="0">
              <a:spAutoFit/>
            </a:bodyPr>
            <a:lstStyle/>
            <a:p>
              <a:pPr algn="ctr"/>
              <a:r>
                <a:rPr lang="en-US" b="1" dirty="0" smtClean="0">
                  <a:solidFill>
                    <a:schemeClr val="bg1"/>
                  </a:solidFill>
                  <a:cs typeface="Meta Offc Pro"/>
                </a:rPr>
                <a:t>63%</a:t>
              </a:r>
            </a:p>
          </p:txBody>
        </p:sp>
        <p:sp>
          <p:nvSpPr>
            <p:cNvPr id="19" name="TextBox 18"/>
            <p:cNvSpPr txBox="1"/>
            <p:nvPr/>
          </p:nvSpPr>
          <p:spPr>
            <a:xfrm>
              <a:off x="2854053" y="3051001"/>
              <a:ext cx="609600" cy="369332"/>
            </a:xfrm>
            <a:prstGeom prst="rect">
              <a:avLst/>
            </a:prstGeom>
            <a:noFill/>
          </p:spPr>
          <p:txBody>
            <a:bodyPr wrap="square" rtlCol="0">
              <a:spAutoFit/>
            </a:bodyPr>
            <a:lstStyle/>
            <a:p>
              <a:pPr algn="ctr"/>
              <a:r>
                <a:rPr lang="en-US" b="1" dirty="0" smtClean="0">
                  <a:cs typeface="Meta Offc Pro"/>
                </a:rPr>
                <a:t>41%</a:t>
              </a:r>
            </a:p>
          </p:txBody>
        </p:sp>
        <p:sp>
          <p:nvSpPr>
            <p:cNvPr id="31" name="TextBox 30"/>
            <p:cNvSpPr txBox="1"/>
            <p:nvPr/>
          </p:nvSpPr>
          <p:spPr>
            <a:xfrm>
              <a:off x="2819400" y="4820499"/>
              <a:ext cx="678906" cy="369332"/>
            </a:xfrm>
            <a:prstGeom prst="rect">
              <a:avLst/>
            </a:prstGeom>
            <a:noFill/>
          </p:spPr>
          <p:txBody>
            <a:bodyPr wrap="square" rtlCol="0">
              <a:spAutoFit/>
            </a:bodyPr>
            <a:lstStyle/>
            <a:p>
              <a:pPr algn="ctr"/>
              <a:r>
                <a:rPr lang="en-US" b="1" dirty="0" smtClean="0">
                  <a:solidFill>
                    <a:schemeClr val="bg1"/>
                  </a:solidFill>
                  <a:cs typeface="Meta Offc Pro"/>
                </a:rPr>
                <a:t>59%</a:t>
              </a:r>
            </a:p>
          </p:txBody>
        </p:sp>
        <p:grpSp>
          <p:nvGrpSpPr>
            <p:cNvPr id="21" name="Group 20"/>
            <p:cNvGrpSpPr/>
            <p:nvPr/>
          </p:nvGrpSpPr>
          <p:grpSpPr>
            <a:xfrm>
              <a:off x="3820314" y="3003128"/>
              <a:ext cx="609600" cy="2186703"/>
              <a:chOff x="3993707" y="2741671"/>
              <a:chExt cx="609600" cy="2186703"/>
            </a:xfrm>
          </p:grpSpPr>
          <p:sp>
            <p:nvSpPr>
              <p:cNvPr id="29" name="TextBox 28"/>
              <p:cNvSpPr txBox="1"/>
              <p:nvPr/>
            </p:nvSpPr>
            <p:spPr>
              <a:xfrm>
                <a:off x="3993707" y="4559042"/>
                <a:ext cx="609600" cy="369332"/>
              </a:xfrm>
              <a:prstGeom prst="rect">
                <a:avLst/>
              </a:prstGeom>
              <a:noFill/>
            </p:spPr>
            <p:txBody>
              <a:bodyPr wrap="square" rtlCol="0">
                <a:spAutoFit/>
              </a:bodyPr>
              <a:lstStyle/>
              <a:p>
                <a:pPr algn="ctr"/>
                <a:r>
                  <a:rPr lang="en-US" b="1" dirty="0" smtClean="0">
                    <a:solidFill>
                      <a:schemeClr val="bg1"/>
                    </a:solidFill>
                    <a:cs typeface="Meta Offc Pro"/>
                  </a:rPr>
                  <a:t>58%</a:t>
                </a:r>
              </a:p>
            </p:txBody>
          </p:sp>
          <p:sp>
            <p:nvSpPr>
              <p:cNvPr id="30" name="TextBox 29"/>
              <p:cNvSpPr txBox="1"/>
              <p:nvPr/>
            </p:nvSpPr>
            <p:spPr>
              <a:xfrm>
                <a:off x="3993707" y="2741671"/>
                <a:ext cx="609600" cy="369332"/>
              </a:xfrm>
              <a:prstGeom prst="rect">
                <a:avLst/>
              </a:prstGeom>
              <a:noFill/>
            </p:spPr>
            <p:txBody>
              <a:bodyPr wrap="square" rtlCol="0">
                <a:spAutoFit/>
              </a:bodyPr>
              <a:lstStyle/>
              <a:p>
                <a:pPr algn="ctr"/>
                <a:r>
                  <a:rPr lang="en-US" b="1" dirty="0" smtClean="0">
                    <a:cs typeface="Meta Offc Pro"/>
                  </a:rPr>
                  <a:t>42%</a:t>
                </a:r>
              </a:p>
            </p:txBody>
          </p:sp>
        </p:grpSp>
        <p:sp>
          <p:nvSpPr>
            <p:cNvPr id="22" name="TextBox 21"/>
            <p:cNvSpPr txBox="1"/>
            <p:nvPr/>
          </p:nvSpPr>
          <p:spPr>
            <a:xfrm>
              <a:off x="910620" y="3409470"/>
              <a:ext cx="609600" cy="369332"/>
            </a:xfrm>
            <a:prstGeom prst="rect">
              <a:avLst/>
            </a:prstGeom>
            <a:noFill/>
          </p:spPr>
          <p:txBody>
            <a:bodyPr wrap="square" rtlCol="0">
              <a:spAutoFit/>
            </a:bodyPr>
            <a:lstStyle/>
            <a:p>
              <a:pPr algn="ctr"/>
              <a:r>
                <a:rPr lang="en-US" b="1" dirty="0" smtClean="0">
                  <a:solidFill>
                    <a:srgbClr val="000000"/>
                  </a:solidFill>
                  <a:cs typeface="Meta Offc Pro"/>
                </a:rPr>
                <a:t>32%</a:t>
              </a:r>
            </a:p>
          </p:txBody>
        </p:sp>
        <p:grpSp>
          <p:nvGrpSpPr>
            <p:cNvPr id="23" name="Group 22"/>
            <p:cNvGrpSpPr/>
            <p:nvPr/>
          </p:nvGrpSpPr>
          <p:grpSpPr>
            <a:xfrm>
              <a:off x="4768860" y="2866335"/>
              <a:ext cx="632604" cy="2323496"/>
              <a:chOff x="4905519" y="2620771"/>
              <a:chExt cx="632604" cy="2323496"/>
            </a:xfrm>
          </p:grpSpPr>
          <p:sp>
            <p:nvSpPr>
              <p:cNvPr id="27" name="TextBox 26"/>
              <p:cNvSpPr txBox="1"/>
              <p:nvPr/>
            </p:nvSpPr>
            <p:spPr>
              <a:xfrm>
                <a:off x="4928523" y="4574935"/>
                <a:ext cx="609600" cy="369332"/>
              </a:xfrm>
              <a:prstGeom prst="rect">
                <a:avLst/>
              </a:prstGeom>
              <a:noFill/>
            </p:spPr>
            <p:txBody>
              <a:bodyPr wrap="square" rtlCol="0">
                <a:spAutoFit/>
              </a:bodyPr>
              <a:lstStyle/>
              <a:p>
                <a:pPr algn="ctr"/>
                <a:r>
                  <a:rPr lang="en-US" b="1" dirty="0" smtClean="0">
                    <a:solidFill>
                      <a:schemeClr val="bg1"/>
                    </a:solidFill>
                    <a:cs typeface="Meta Offc Pro"/>
                  </a:rPr>
                  <a:t>55%</a:t>
                </a:r>
              </a:p>
            </p:txBody>
          </p:sp>
          <p:sp>
            <p:nvSpPr>
              <p:cNvPr id="28" name="TextBox 27"/>
              <p:cNvSpPr txBox="1"/>
              <p:nvPr/>
            </p:nvSpPr>
            <p:spPr>
              <a:xfrm>
                <a:off x="4905519" y="2620771"/>
                <a:ext cx="609600" cy="369332"/>
              </a:xfrm>
              <a:prstGeom prst="rect">
                <a:avLst/>
              </a:prstGeom>
              <a:noFill/>
            </p:spPr>
            <p:txBody>
              <a:bodyPr wrap="square" rtlCol="0">
                <a:spAutoFit/>
              </a:bodyPr>
              <a:lstStyle/>
              <a:p>
                <a:pPr algn="ctr"/>
                <a:r>
                  <a:rPr lang="en-US" b="1" dirty="0" smtClean="0">
                    <a:cs typeface="Meta Offc Pro"/>
                  </a:rPr>
                  <a:t>45%</a:t>
                </a:r>
              </a:p>
            </p:txBody>
          </p:sp>
        </p:grpSp>
        <p:grpSp>
          <p:nvGrpSpPr>
            <p:cNvPr id="24" name="Group 23"/>
            <p:cNvGrpSpPr/>
            <p:nvPr/>
          </p:nvGrpSpPr>
          <p:grpSpPr>
            <a:xfrm>
              <a:off x="5608749" y="2806208"/>
              <a:ext cx="813732" cy="2383623"/>
              <a:chOff x="5749218" y="2582506"/>
              <a:chExt cx="813732" cy="2383623"/>
            </a:xfrm>
          </p:grpSpPr>
          <p:sp>
            <p:nvSpPr>
              <p:cNvPr id="25" name="TextBox 24"/>
              <p:cNvSpPr txBox="1"/>
              <p:nvPr/>
            </p:nvSpPr>
            <p:spPr>
              <a:xfrm>
                <a:off x="5749218" y="4596797"/>
                <a:ext cx="813732" cy="369332"/>
              </a:xfrm>
              <a:prstGeom prst="rect">
                <a:avLst/>
              </a:prstGeom>
              <a:noFill/>
            </p:spPr>
            <p:txBody>
              <a:bodyPr wrap="square" rtlCol="0">
                <a:spAutoFit/>
              </a:bodyPr>
              <a:lstStyle/>
              <a:p>
                <a:pPr algn="ctr"/>
                <a:r>
                  <a:rPr lang="en-US" b="1" dirty="0" smtClean="0">
                    <a:solidFill>
                      <a:schemeClr val="bg1"/>
                    </a:solidFill>
                    <a:cs typeface="Meta Offc Pro"/>
                  </a:rPr>
                  <a:t>  55%</a:t>
                </a:r>
              </a:p>
            </p:txBody>
          </p:sp>
          <p:sp>
            <p:nvSpPr>
              <p:cNvPr id="26" name="TextBox 25"/>
              <p:cNvSpPr txBox="1"/>
              <p:nvPr/>
            </p:nvSpPr>
            <p:spPr>
              <a:xfrm>
                <a:off x="5901618" y="2582506"/>
                <a:ext cx="609600" cy="369332"/>
              </a:xfrm>
              <a:prstGeom prst="rect">
                <a:avLst/>
              </a:prstGeom>
              <a:noFill/>
            </p:spPr>
            <p:txBody>
              <a:bodyPr wrap="square" rtlCol="0">
                <a:spAutoFit/>
              </a:bodyPr>
              <a:lstStyle/>
              <a:p>
                <a:pPr algn="ctr"/>
                <a:r>
                  <a:rPr lang="en-US" b="1" dirty="0" smtClean="0">
                    <a:cs typeface="Meta Offc Pro"/>
                  </a:rPr>
                  <a:t>45%</a:t>
                </a:r>
              </a:p>
            </p:txBody>
          </p:sp>
        </p:grpSp>
      </p:grpSp>
      <p:sp>
        <p:nvSpPr>
          <p:cNvPr id="37" name="Title 4"/>
          <p:cNvSpPr>
            <a:spLocks noGrp="1"/>
          </p:cNvSpPr>
          <p:nvPr>
            <p:ph type="title"/>
          </p:nvPr>
        </p:nvSpPr>
        <p:spPr/>
        <p:txBody>
          <a:bodyPr/>
          <a:lstStyle/>
          <a:p>
            <a:r>
              <a:rPr lang="en-US" dirty="0" smtClean="0"/>
              <a:t>Growth in Medicaid LTSS Expenditures, 2002 - 2011</a:t>
            </a:r>
            <a:endParaRPr lang="en-US" dirty="0"/>
          </a:p>
        </p:txBody>
      </p:sp>
      <p:sp>
        <p:nvSpPr>
          <p:cNvPr id="38" name="Text Placeholder 2"/>
          <p:cNvSpPr>
            <a:spLocks noGrp="1"/>
          </p:cNvSpPr>
          <p:nvPr>
            <p:ph type="body" sz="quarter" idx="11"/>
          </p:nvPr>
        </p:nvSpPr>
        <p:spPr/>
        <p:txBody>
          <a:bodyPr/>
          <a:lstStyle/>
          <a:p>
            <a:r>
              <a:rPr lang="en-US" dirty="0" smtClean="0"/>
              <a:t>NOTE: </a:t>
            </a:r>
            <a:r>
              <a:rPr lang="en-US" dirty="0"/>
              <a:t>Home and community-based care includes </a:t>
            </a:r>
            <a:r>
              <a:rPr lang="en-US" dirty="0" smtClean="0"/>
              <a:t>state plan home </a:t>
            </a:r>
            <a:r>
              <a:rPr lang="en-US" dirty="0"/>
              <a:t>health, </a:t>
            </a:r>
            <a:r>
              <a:rPr lang="en-US" dirty="0" smtClean="0"/>
              <a:t>state plan personal </a:t>
            </a:r>
            <a:r>
              <a:rPr lang="en-US" dirty="0"/>
              <a:t>care services and </a:t>
            </a:r>
            <a:r>
              <a:rPr lang="en-US" dirty="0" smtClean="0">
                <a:cs typeface="Times New Roman"/>
              </a:rPr>
              <a:t>§ 1915(c) </a:t>
            </a:r>
            <a:r>
              <a:rPr lang="en-US" dirty="0" smtClean="0"/>
              <a:t>HCBS waivers</a:t>
            </a:r>
            <a:r>
              <a:rPr lang="en-US" dirty="0"/>
              <a:t>. </a:t>
            </a:r>
            <a:r>
              <a:rPr lang="en-US" dirty="0" smtClean="0"/>
              <a:t>Institutional care </a:t>
            </a:r>
            <a:r>
              <a:rPr lang="en-US" dirty="0"/>
              <a:t>includes </a:t>
            </a:r>
            <a:r>
              <a:rPr lang="en-US" dirty="0" smtClean="0"/>
              <a:t>intermediate care </a:t>
            </a:r>
            <a:r>
              <a:rPr lang="en-US" dirty="0"/>
              <a:t>facilities </a:t>
            </a:r>
            <a:r>
              <a:rPr lang="en-US" dirty="0" smtClean="0"/>
              <a:t>for individuals with intellectual/developmental disabilities, </a:t>
            </a:r>
            <a:r>
              <a:rPr lang="en-US" dirty="0"/>
              <a:t>nursing facilities, and mental health facilities.</a:t>
            </a:r>
          </a:p>
          <a:p>
            <a:r>
              <a:rPr lang="en-US" dirty="0"/>
              <a:t>SOURCE: KCMU and Urban Institute analysis </a:t>
            </a:r>
            <a:r>
              <a:rPr lang="en-US" dirty="0" smtClean="0"/>
              <a:t>of CMS-64 </a:t>
            </a:r>
            <a:r>
              <a:rPr lang="en-US" dirty="0"/>
              <a:t>data.</a:t>
            </a:r>
          </a:p>
        </p:txBody>
      </p:sp>
      <p:sp>
        <p:nvSpPr>
          <p:cNvPr id="32" name="TextBox 31"/>
          <p:cNvSpPr txBox="1"/>
          <p:nvPr/>
        </p:nvSpPr>
        <p:spPr>
          <a:xfrm>
            <a:off x="631375" y="1683756"/>
            <a:ext cx="1247457" cy="369332"/>
          </a:xfrm>
          <a:prstGeom prst="rect">
            <a:avLst/>
          </a:prstGeom>
          <a:noFill/>
        </p:spPr>
        <p:txBody>
          <a:bodyPr wrap="none" rtlCol="0">
            <a:spAutoFit/>
          </a:bodyPr>
          <a:lstStyle/>
          <a:p>
            <a:pPr algn="ctr"/>
            <a:r>
              <a:rPr lang="en-US" b="1" dirty="0" smtClean="0">
                <a:solidFill>
                  <a:srgbClr val="000000"/>
                </a:solidFill>
                <a:cs typeface="Meta Offc Pro"/>
              </a:rPr>
              <a:t>(in billions)</a:t>
            </a:r>
          </a:p>
        </p:txBody>
      </p:sp>
    </p:spTree>
    <p:extLst>
      <p:ext uri="{BB962C8B-B14F-4D97-AF65-F5344CB8AC3E}">
        <p14:creationId xmlns:p14="http://schemas.microsoft.com/office/powerpoint/2010/main" val="17778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90217435"/>
              </p:ext>
            </p:extLst>
          </p:nvPr>
        </p:nvGraphicFramePr>
        <p:xfrm>
          <a:off x="533400" y="1579989"/>
          <a:ext cx="8061325" cy="4114800"/>
        </p:xfrm>
        <a:graphic>
          <a:graphicData uri="http://schemas.openxmlformats.org/drawingml/2006/chart">
            <c:chart xmlns:c="http://schemas.openxmlformats.org/drawingml/2006/chart" xmlns:r="http://schemas.openxmlformats.org/officeDocument/2006/relationships" r:id="rId3"/>
          </a:graphicData>
        </a:graphic>
      </p:graphicFrame>
      <p:cxnSp>
        <p:nvCxnSpPr>
          <p:cNvPr id="32" name="Straight Connector 31"/>
          <p:cNvCxnSpPr/>
          <p:nvPr/>
        </p:nvCxnSpPr>
        <p:spPr>
          <a:xfrm flipV="1">
            <a:off x="2339340" y="3741897"/>
            <a:ext cx="1502755" cy="1293136"/>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1"/>
          </p:nvPr>
        </p:nvSpPr>
        <p:spPr>
          <a:xfrm>
            <a:off x="0" y="6217920"/>
            <a:ext cx="6215885" cy="640080"/>
          </a:xfrm>
        </p:spPr>
        <p:txBody>
          <a:bodyPr/>
          <a:lstStyle/>
          <a:p>
            <a:r>
              <a:rPr lang="en-US" dirty="0"/>
              <a:t>NOTE: Individuals who used both institutional and community-based services in the same year are classified as using institutional services in </a:t>
            </a:r>
            <a:r>
              <a:rPr lang="en-US" dirty="0" smtClean="0"/>
              <a:t>this figure.</a:t>
            </a:r>
            <a:endParaRPr lang="en-US" dirty="0"/>
          </a:p>
          <a:p>
            <a:r>
              <a:rPr lang="en-US" dirty="0"/>
              <a:t>SOURCE: KCMU and Urban Institute estimates based on data from FY 2010 Medicaid Statistical Information System (MSIS) and </a:t>
            </a:r>
            <a:r>
              <a:rPr lang="en-US" dirty="0" smtClean="0"/>
              <a:t>Centers for Medicare &amp; Medicaid Services (CMS)-64 reports. Because </a:t>
            </a:r>
            <a:r>
              <a:rPr lang="en-US" dirty="0"/>
              <a:t>the 2010 data were unavailable, 2009 data were used for CO, ID, MO, NC, and WV, and then adjusted to 2010 CMS-64 spending levels.</a:t>
            </a:r>
          </a:p>
        </p:txBody>
      </p:sp>
      <p:sp>
        <p:nvSpPr>
          <p:cNvPr id="4" name="Title 3"/>
          <p:cNvSpPr>
            <a:spLocks noGrp="1"/>
          </p:cNvSpPr>
          <p:nvPr>
            <p:ph type="title"/>
          </p:nvPr>
        </p:nvSpPr>
        <p:spPr>
          <a:xfrm>
            <a:off x="91440" y="365760"/>
            <a:ext cx="9204960" cy="914400"/>
          </a:xfrm>
        </p:spPr>
        <p:txBody>
          <a:bodyPr/>
          <a:lstStyle/>
          <a:p>
            <a:r>
              <a:rPr lang="en-US" dirty="0" smtClean="0"/>
              <a:t>Medicaid LTSS Users Accounted for Nearly Half of Medicaid Spending, FY 2010</a:t>
            </a:r>
            <a:endParaRPr lang="en-US" dirty="0"/>
          </a:p>
        </p:txBody>
      </p:sp>
      <p:grpSp>
        <p:nvGrpSpPr>
          <p:cNvPr id="20" name="Group 19"/>
          <p:cNvGrpSpPr/>
          <p:nvPr/>
        </p:nvGrpSpPr>
        <p:grpSpPr>
          <a:xfrm>
            <a:off x="146724" y="5349776"/>
            <a:ext cx="6069161" cy="369332"/>
            <a:chOff x="146724" y="5555516"/>
            <a:chExt cx="6069161" cy="369332"/>
          </a:xfrm>
        </p:grpSpPr>
        <p:sp>
          <p:nvSpPr>
            <p:cNvPr id="7" name="TextBox 2"/>
            <p:cNvSpPr txBox="1"/>
            <p:nvPr/>
          </p:nvSpPr>
          <p:spPr>
            <a:xfrm>
              <a:off x="146724" y="5555516"/>
              <a:ext cx="2954616" cy="369332"/>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0000"/>
                  </a:solidFill>
                  <a:cs typeface="Meta Offc Pro"/>
                </a:rPr>
                <a:t>     Total = 66.4 million</a:t>
              </a:r>
            </a:p>
          </p:txBody>
        </p:sp>
        <p:sp>
          <p:nvSpPr>
            <p:cNvPr id="8" name="TextBox 1"/>
            <p:cNvSpPr txBox="1"/>
            <p:nvPr/>
          </p:nvSpPr>
          <p:spPr>
            <a:xfrm>
              <a:off x="2672965" y="5555516"/>
              <a:ext cx="3542920" cy="369332"/>
            </a:xfrm>
            <a:prstGeom prst="rect">
              <a:avLst/>
            </a:prstGeom>
            <a:solidFill>
              <a:schemeClr val="bg1"/>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cs typeface="Meta Offc Pro"/>
                </a:rPr>
                <a:t>Total = $369.3 billion</a:t>
              </a:r>
            </a:p>
          </p:txBody>
        </p:sp>
      </p:grpSp>
      <p:grpSp>
        <p:nvGrpSpPr>
          <p:cNvPr id="22" name="Group 21"/>
          <p:cNvGrpSpPr/>
          <p:nvPr/>
        </p:nvGrpSpPr>
        <p:grpSpPr>
          <a:xfrm>
            <a:off x="1011054" y="1371600"/>
            <a:ext cx="4218574" cy="400110"/>
            <a:chOff x="1011054" y="1577340"/>
            <a:chExt cx="4218574" cy="400110"/>
          </a:xfrm>
        </p:grpSpPr>
        <p:sp>
          <p:nvSpPr>
            <p:cNvPr id="10" name="TextBox 9"/>
            <p:cNvSpPr txBox="1"/>
            <p:nvPr/>
          </p:nvSpPr>
          <p:spPr>
            <a:xfrm>
              <a:off x="1011054" y="1577340"/>
              <a:ext cx="1676400" cy="400110"/>
            </a:xfrm>
            <a:prstGeom prst="rect">
              <a:avLst/>
            </a:prstGeom>
            <a:noFill/>
          </p:spPr>
          <p:txBody>
            <a:bodyPr wrap="square" rtlCol="0">
              <a:spAutoFit/>
            </a:bodyPr>
            <a:lstStyle/>
            <a:p>
              <a:pPr algn="ctr"/>
              <a:r>
                <a:rPr lang="en-US" sz="2000" b="1" dirty="0" smtClean="0">
                  <a:solidFill>
                    <a:srgbClr val="000000"/>
                  </a:solidFill>
                  <a:cs typeface="Meta Offc Pro"/>
                </a:rPr>
                <a:t>Enrollees</a:t>
              </a:r>
            </a:p>
          </p:txBody>
        </p:sp>
        <p:sp>
          <p:nvSpPr>
            <p:cNvPr id="11" name="TextBox 10"/>
            <p:cNvSpPr txBox="1"/>
            <p:nvPr/>
          </p:nvSpPr>
          <p:spPr>
            <a:xfrm>
              <a:off x="3553228" y="1577340"/>
              <a:ext cx="1676400" cy="400110"/>
            </a:xfrm>
            <a:prstGeom prst="rect">
              <a:avLst/>
            </a:prstGeom>
            <a:noFill/>
          </p:spPr>
          <p:txBody>
            <a:bodyPr wrap="square" rtlCol="0">
              <a:spAutoFit/>
            </a:bodyPr>
            <a:lstStyle/>
            <a:p>
              <a:pPr algn="ctr"/>
              <a:r>
                <a:rPr lang="en-US" sz="2000" b="1" dirty="0" smtClean="0">
                  <a:solidFill>
                    <a:srgbClr val="000000"/>
                  </a:solidFill>
                  <a:cs typeface="Meta Offc Pro"/>
                </a:rPr>
                <a:t>Expenditures</a:t>
              </a:r>
            </a:p>
          </p:txBody>
        </p:sp>
      </p:grpSp>
      <p:sp>
        <p:nvSpPr>
          <p:cNvPr id="12" name="TextBox 11"/>
          <p:cNvSpPr txBox="1"/>
          <p:nvPr/>
        </p:nvSpPr>
        <p:spPr>
          <a:xfrm>
            <a:off x="1405753" y="3025854"/>
            <a:ext cx="809375" cy="400110"/>
          </a:xfrm>
          <a:prstGeom prst="rect">
            <a:avLst/>
          </a:prstGeom>
          <a:noFill/>
        </p:spPr>
        <p:txBody>
          <a:bodyPr wrap="square" rtlCol="0">
            <a:spAutoFit/>
          </a:bodyPr>
          <a:lstStyle/>
          <a:p>
            <a:pPr algn="ctr"/>
            <a:r>
              <a:rPr lang="en-US" sz="2000" b="1" dirty="0" smtClean="0">
                <a:solidFill>
                  <a:srgbClr val="000000"/>
                </a:solidFill>
                <a:cs typeface="Meta Offc Pro"/>
              </a:rPr>
              <a:t>94%</a:t>
            </a:r>
          </a:p>
        </p:txBody>
      </p:sp>
      <p:sp>
        <p:nvSpPr>
          <p:cNvPr id="13" name="TextBox 12"/>
          <p:cNvSpPr txBox="1"/>
          <p:nvPr/>
        </p:nvSpPr>
        <p:spPr>
          <a:xfrm>
            <a:off x="3947927" y="2514600"/>
            <a:ext cx="809375" cy="400110"/>
          </a:xfrm>
          <a:prstGeom prst="rect">
            <a:avLst/>
          </a:prstGeom>
          <a:noFill/>
        </p:spPr>
        <p:txBody>
          <a:bodyPr wrap="square" rtlCol="0">
            <a:spAutoFit/>
          </a:bodyPr>
          <a:lstStyle/>
          <a:p>
            <a:pPr algn="ctr"/>
            <a:r>
              <a:rPr lang="en-US" sz="2000" b="1" dirty="0" smtClean="0">
                <a:solidFill>
                  <a:srgbClr val="000000"/>
                </a:solidFill>
                <a:cs typeface="Meta Offc Pro"/>
              </a:rPr>
              <a:t>  57%</a:t>
            </a:r>
          </a:p>
        </p:txBody>
      </p:sp>
      <p:sp>
        <p:nvSpPr>
          <p:cNvPr id="14" name="TextBox 13"/>
          <p:cNvSpPr txBox="1"/>
          <p:nvPr/>
        </p:nvSpPr>
        <p:spPr>
          <a:xfrm>
            <a:off x="472166" y="4629356"/>
            <a:ext cx="809375" cy="400110"/>
          </a:xfrm>
          <a:prstGeom prst="rect">
            <a:avLst/>
          </a:prstGeom>
          <a:noFill/>
        </p:spPr>
        <p:txBody>
          <a:bodyPr wrap="square" rtlCol="0">
            <a:spAutoFit/>
          </a:bodyPr>
          <a:lstStyle/>
          <a:p>
            <a:pPr algn="ctr"/>
            <a:r>
              <a:rPr lang="en-US" sz="2000" b="1" dirty="0" smtClean="0">
                <a:solidFill>
                  <a:srgbClr val="000000"/>
                </a:solidFill>
                <a:cs typeface="Meta Offc Pro"/>
              </a:rPr>
              <a:t>2%</a:t>
            </a:r>
          </a:p>
        </p:txBody>
      </p:sp>
      <p:sp>
        <p:nvSpPr>
          <p:cNvPr id="15" name="TextBox 14"/>
          <p:cNvSpPr txBox="1"/>
          <p:nvPr/>
        </p:nvSpPr>
        <p:spPr>
          <a:xfrm>
            <a:off x="472167" y="4898734"/>
            <a:ext cx="809375" cy="400110"/>
          </a:xfrm>
          <a:prstGeom prst="rect">
            <a:avLst/>
          </a:prstGeom>
          <a:noFill/>
        </p:spPr>
        <p:txBody>
          <a:bodyPr wrap="square" rtlCol="0">
            <a:spAutoFit/>
          </a:bodyPr>
          <a:lstStyle/>
          <a:p>
            <a:pPr algn="ctr"/>
            <a:r>
              <a:rPr lang="en-US" sz="2000" b="1" dirty="0" smtClean="0">
                <a:solidFill>
                  <a:srgbClr val="000000"/>
                </a:solidFill>
                <a:cs typeface="Meta Offc Pro"/>
              </a:rPr>
              <a:t>4%</a:t>
            </a:r>
          </a:p>
        </p:txBody>
      </p:sp>
      <p:sp>
        <p:nvSpPr>
          <p:cNvPr id="16" name="TextBox 15"/>
          <p:cNvSpPr txBox="1"/>
          <p:nvPr/>
        </p:nvSpPr>
        <p:spPr>
          <a:xfrm>
            <a:off x="3940307" y="4724400"/>
            <a:ext cx="809375" cy="400110"/>
          </a:xfrm>
          <a:prstGeom prst="rect">
            <a:avLst/>
          </a:prstGeom>
          <a:noFill/>
        </p:spPr>
        <p:txBody>
          <a:bodyPr wrap="square" rtlCol="0">
            <a:spAutoFit/>
          </a:bodyPr>
          <a:lstStyle/>
          <a:p>
            <a:pPr algn="ctr"/>
            <a:r>
              <a:rPr lang="en-US" sz="2000" b="1" dirty="0" smtClean="0">
                <a:solidFill>
                  <a:srgbClr val="000000"/>
                </a:solidFill>
                <a:cs typeface="Meta Offc Pro"/>
              </a:rPr>
              <a:t>  21%</a:t>
            </a:r>
          </a:p>
        </p:txBody>
      </p:sp>
      <p:sp>
        <p:nvSpPr>
          <p:cNvPr id="17" name="TextBox 16"/>
          <p:cNvSpPr txBox="1"/>
          <p:nvPr/>
        </p:nvSpPr>
        <p:spPr>
          <a:xfrm>
            <a:off x="3940306" y="3962400"/>
            <a:ext cx="809375" cy="400110"/>
          </a:xfrm>
          <a:prstGeom prst="rect">
            <a:avLst/>
          </a:prstGeom>
          <a:noFill/>
        </p:spPr>
        <p:txBody>
          <a:bodyPr wrap="square" rtlCol="0">
            <a:spAutoFit/>
          </a:bodyPr>
          <a:lstStyle/>
          <a:p>
            <a:pPr algn="ctr"/>
            <a:r>
              <a:rPr lang="en-US" sz="2000" b="1" dirty="0" smtClean="0">
                <a:solidFill>
                  <a:srgbClr val="FFFFFF"/>
                </a:solidFill>
                <a:cs typeface="Meta Offc Pro"/>
              </a:rPr>
              <a:t>  22%</a:t>
            </a:r>
          </a:p>
        </p:txBody>
      </p:sp>
      <p:cxnSp>
        <p:nvCxnSpPr>
          <p:cNvPr id="19" name="Straight Connector 18"/>
          <p:cNvCxnSpPr/>
          <p:nvPr/>
        </p:nvCxnSpPr>
        <p:spPr>
          <a:xfrm>
            <a:off x="1055716" y="4829411"/>
            <a:ext cx="234565" cy="205622"/>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339340" y="4497780"/>
            <a:ext cx="1524000" cy="61722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55716" y="5152013"/>
            <a:ext cx="234565"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017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24894478"/>
              </p:ext>
            </p:extLst>
          </p:nvPr>
        </p:nvGraphicFramePr>
        <p:xfrm>
          <a:off x="152400" y="1596866"/>
          <a:ext cx="4369550" cy="430708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11"/>
          </p:nvPr>
        </p:nvSpPr>
        <p:spPr>
          <a:xfrm>
            <a:off x="0" y="6405086"/>
            <a:ext cx="6172200" cy="640080"/>
          </a:xfrm>
        </p:spPr>
        <p:txBody>
          <a:bodyPr/>
          <a:lstStyle/>
          <a:p>
            <a:r>
              <a:rPr lang="en-US" dirty="0" smtClean="0"/>
              <a:t>SOURCE: KCMU </a:t>
            </a:r>
            <a:r>
              <a:rPr lang="en-US" dirty="0"/>
              <a:t>and Urban Institute estimates based on data from FY 2010 Medicaid Statistical Information System (MSIS). Because 2010 data was unavailable, 2009 data was used for Colorado, Idaho, Missouri, and West Virginia.</a:t>
            </a:r>
          </a:p>
          <a:p>
            <a:endParaRPr lang="en-US" dirty="0"/>
          </a:p>
        </p:txBody>
      </p:sp>
      <p:graphicFrame>
        <p:nvGraphicFramePr>
          <p:cNvPr id="7" name="Content Placeholder 6"/>
          <p:cNvGraphicFramePr>
            <a:graphicFrameLocks noGrp="1"/>
          </p:cNvGraphicFramePr>
          <p:nvPr>
            <p:ph idx="12"/>
            <p:extLst>
              <p:ext uri="{D42A27DB-BD31-4B8C-83A1-F6EECF244321}">
                <p14:modId xmlns:p14="http://schemas.microsoft.com/office/powerpoint/2010/main" val="3989513728"/>
              </p:ext>
            </p:extLst>
          </p:nvPr>
        </p:nvGraphicFramePr>
        <p:xfrm>
          <a:off x="4671103" y="1758821"/>
          <a:ext cx="3858876" cy="396046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91440" y="370046"/>
            <a:ext cx="8961120" cy="914400"/>
          </a:xfrm>
        </p:spPr>
        <p:txBody>
          <a:bodyPr/>
          <a:lstStyle/>
          <a:p>
            <a:r>
              <a:rPr lang="en-US" dirty="0"/>
              <a:t>Medicaid Enrollees Who </a:t>
            </a:r>
            <a:r>
              <a:rPr lang="en-US" dirty="0" smtClean="0"/>
              <a:t>Use LTSS, FY 2010</a:t>
            </a:r>
            <a:endParaRPr lang="en-US" dirty="0"/>
          </a:p>
        </p:txBody>
      </p:sp>
      <p:sp>
        <p:nvSpPr>
          <p:cNvPr id="9" name="TextBox 8"/>
          <p:cNvSpPr txBox="1"/>
          <p:nvPr/>
        </p:nvSpPr>
        <p:spPr>
          <a:xfrm>
            <a:off x="1262032" y="5719286"/>
            <a:ext cx="2257477" cy="430887"/>
          </a:xfrm>
          <a:prstGeom prst="rect">
            <a:avLst/>
          </a:prstGeom>
          <a:noFill/>
        </p:spPr>
        <p:txBody>
          <a:bodyPr wrap="none" rtlCol="0">
            <a:spAutoFit/>
          </a:bodyPr>
          <a:lstStyle/>
          <a:p>
            <a:pPr algn="ctr"/>
            <a:r>
              <a:rPr lang="en-US" sz="2200" b="1" dirty="0" smtClean="0">
                <a:solidFill>
                  <a:srgbClr val="000000"/>
                </a:solidFill>
                <a:cs typeface="Meta Offc Pro"/>
              </a:rPr>
              <a:t>Total = 3.8 million</a:t>
            </a:r>
          </a:p>
        </p:txBody>
      </p:sp>
      <p:sp>
        <p:nvSpPr>
          <p:cNvPr id="10" name="TextBox 9"/>
          <p:cNvSpPr txBox="1"/>
          <p:nvPr/>
        </p:nvSpPr>
        <p:spPr>
          <a:xfrm>
            <a:off x="5660789" y="5719286"/>
            <a:ext cx="2388924" cy="430887"/>
          </a:xfrm>
          <a:prstGeom prst="rect">
            <a:avLst/>
          </a:prstGeom>
          <a:noFill/>
        </p:spPr>
        <p:txBody>
          <a:bodyPr wrap="none" rtlCol="0">
            <a:spAutoFit/>
          </a:bodyPr>
          <a:lstStyle/>
          <a:p>
            <a:pPr algn="ctr"/>
            <a:r>
              <a:rPr lang="en-US" sz="2200" b="1" dirty="0" smtClean="0">
                <a:solidFill>
                  <a:srgbClr val="000000"/>
                </a:solidFill>
                <a:cs typeface="Meta Offc Pro"/>
              </a:rPr>
              <a:t>Total = $159 billion</a:t>
            </a:r>
          </a:p>
        </p:txBody>
      </p:sp>
      <p:sp>
        <p:nvSpPr>
          <p:cNvPr id="12" name="TextBox 11"/>
          <p:cNvSpPr txBox="1"/>
          <p:nvPr/>
        </p:nvSpPr>
        <p:spPr>
          <a:xfrm>
            <a:off x="1622894" y="1383521"/>
            <a:ext cx="1478611" cy="430887"/>
          </a:xfrm>
          <a:prstGeom prst="rect">
            <a:avLst/>
          </a:prstGeom>
          <a:noFill/>
        </p:spPr>
        <p:txBody>
          <a:bodyPr wrap="none" rtlCol="0">
            <a:spAutoFit/>
          </a:bodyPr>
          <a:lstStyle/>
          <a:p>
            <a:pPr algn="ctr"/>
            <a:r>
              <a:rPr lang="en-US" sz="2200" b="1" u="sng" dirty="0" smtClean="0">
                <a:solidFill>
                  <a:srgbClr val="000000"/>
                </a:solidFill>
                <a:cs typeface="Meta Offc Pro"/>
              </a:rPr>
              <a:t>Enrollment</a:t>
            </a:r>
          </a:p>
        </p:txBody>
      </p:sp>
      <p:sp>
        <p:nvSpPr>
          <p:cNvPr id="13" name="TextBox 12"/>
          <p:cNvSpPr txBox="1"/>
          <p:nvPr/>
        </p:nvSpPr>
        <p:spPr>
          <a:xfrm>
            <a:off x="5848259" y="1383520"/>
            <a:ext cx="1717201" cy="430887"/>
          </a:xfrm>
          <a:prstGeom prst="rect">
            <a:avLst/>
          </a:prstGeom>
          <a:noFill/>
        </p:spPr>
        <p:txBody>
          <a:bodyPr wrap="none" rtlCol="0">
            <a:spAutoFit/>
          </a:bodyPr>
          <a:lstStyle/>
          <a:p>
            <a:pPr algn="ctr"/>
            <a:r>
              <a:rPr lang="en-US" sz="2200" b="1" u="sng" dirty="0" smtClean="0">
                <a:solidFill>
                  <a:srgbClr val="000000"/>
                </a:solidFill>
                <a:cs typeface="Meta Offc Pro"/>
              </a:rPr>
              <a:t>Expenditures</a:t>
            </a:r>
          </a:p>
        </p:txBody>
      </p:sp>
      <p:sp>
        <p:nvSpPr>
          <p:cNvPr id="2" name="TextBox 1"/>
          <p:cNvSpPr txBox="1"/>
          <p:nvPr/>
        </p:nvSpPr>
        <p:spPr>
          <a:xfrm>
            <a:off x="2426397" y="3124200"/>
            <a:ext cx="1524000" cy="1200329"/>
          </a:xfrm>
          <a:prstGeom prst="rect">
            <a:avLst/>
          </a:prstGeom>
          <a:noFill/>
        </p:spPr>
        <p:txBody>
          <a:bodyPr wrap="square" rtlCol="0">
            <a:spAutoFit/>
          </a:bodyPr>
          <a:lstStyle/>
          <a:p>
            <a:pPr algn="ctr"/>
            <a:r>
              <a:rPr lang="en-US" b="1" dirty="0" smtClean="0">
                <a:latin typeface="Calibri" pitchFamily="34" charset="0"/>
                <a:cs typeface="Meta Offc Pro"/>
              </a:rPr>
              <a:t>Non-Elderly People with Disabilities, 43%</a:t>
            </a:r>
          </a:p>
        </p:txBody>
      </p:sp>
      <p:sp>
        <p:nvSpPr>
          <p:cNvPr id="16" name="TextBox 15"/>
          <p:cNvSpPr txBox="1"/>
          <p:nvPr/>
        </p:nvSpPr>
        <p:spPr>
          <a:xfrm>
            <a:off x="6625865" y="3422718"/>
            <a:ext cx="1605716" cy="1200329"/>
          </a:xfrm>
          <a:prstGeom prst="rect">
            <a:avLst/>
          </a:prstGeom>
          <a:noFill/>
        </p:spPr>
        <p:txBody>
          <a:bodyPr wrap="square" rtlCol="0">
            <a:spAutoFit/>
          </a:bodyPr>
          <a:lstStyle/>
          <a:p>
            <a:pPr algn="ctr"/>
            <a:r>
              <a:rPr lang="en-US" b="1" dirty="0" smtClean="0">
                <a:latin typeface="Calibri" pitchFamily="34" charset="0"/>
                <a:cs typeface="Meta Offc Pro"/>
              </a:rPr>
              <a:t>Non-Elderly People with Disabilities,</a:t>
            </a:r>
            <a:br>
              <a:rPr lang="en-US" b="1" dirty="0" smtClean="0">
                <a:latin typeface="Calibri" pitchFamily="34" charset="0"/>
                <a:cs typeface="Meta Offc Pro"/>
              </a:rPr>
            </a:br>
            <a:r>
              <a:rPr lang="en-US" b="1" dirty="0" smtClean="0">
                <a:latin typeface="Calibri" pitchFamily="34" charset="0"/>
                <a:cs typeface="Meta Offc Pro"/>
              </a:rPr>
              <a:t>54%</a:t>
            </a:r>
          </a:p>
        </p:txBody>
      </p:sp>
      <p:sp>
        <p:nvSpPr>
          <p:cNvPr id="17" name="TextBox 16"/>
          <p:cNvSpPr txBox="1"/>
          <p:nvPr/>
        </p:nvSpPr>
        <p:spPr>
          <a:xfrm>
            <a:off x="838200" y="3875722"/>
            <a:ext cx="1524000" cy="369332"/>
          </a:xfrm>
          <a:prstGeom prst="rect">
            <a:avLst/>
          </a:prstGeom>
          <a:noFill/>
        </p:spPr>
        <p:txBody>
          <a:bodyPr wrap="square" rtlCol="0">
            <a:spAutoFit/>
          </a:bodyPr>
          <a:lstStyle/>
          <a:p>
            <a:pPr algn="ctr"/>
            <a:r>
              <a:rPr lang="en-US" b="1" dirty="0" smtClean="0">
                <a:solidFill>
                  <a:schemeClr val="bg1"/>
                </a:solidFill>
                <a:latin typeface="Calibri" pitchFamily="34" charset="0"/>
                <a:cs typeface="Meta Offc Pro"/>
              </a:rPr>
              <a:t>Elderly, 51%</a:t>
            </a:r>
          </a:p>
        </p:txBody>
      </p:sp>
      <p:sp>
        <p:nvSpPr>
          <p:cNvPr id="18" name="TextBox 17"/>
          <p:cNvSpPr txBox="1"/>
          <p:nvPr/>
        </p:nvSpPr>
        <p:spPr>
          <a:xfrm>
            <a:off x="5061519" y="3724364"/>
            <a:ext cx="1524000" cy="369332"/>
          </a:xfrm>
          <a:prstGeom prst="rect">
            <a:avLst/>
          </a:prstGeom>
          <a:noFill/>
        </p:spPr>
        <p:txBody>
          <a:bodyPr wrap="square" rtlCol="0">
            <a:spAutoFit/>
          </a:bodyPr>
          <a:lstStyle/>
          <a:p>
            <a:pPr algn="ctr"/>
            <a:r>
              <a:rPr lang="en-US" b="1" dirty="0" smtClean="0">
                <a:solidFill>
                  <a:schemeClr val="bg1"/>
                </a:solidFill>
                <a:latin typeface="Calibri" pitchFamily="34" charset="0"/>
                <a:cs typeface="Meta Offc Pro"/>
              </a:rPr>
              <a:t>Elderly, 42%</a:t>
            </a:r>
          </a:p>
        </p:txBody>
      </p:sp>
      <p:sp>
        <p:nvSpPr>
          <p:cNvPr id="19" name="TextBox 18"/>
          <p:cNvSpPr txBox="1"/>
          <p:nvPr/>
        </p:nvSpPr>
        <p:spPr>
          <a:xfrm>
            <a:off x="1820781" y="1801566"/>
            <a:ext cx="1524000" cy="369332"/>
          </a:xfrm>
          <a:prstGeom prst="rect">
            <a:avLst/>
          </a:prstGeom>
          <a:noFill/>
        </p:spPr>
        <p:txBody>
          <a:bodyPr wrap="square" rtlCol="0">
            <a:spAutoFit/>
          </a:bodyPr>
          <a:lstStyle/>
          <a:p>
            <a:pPr algn="ctr"/>
            <a:r>
              <a:rPr lang="en-US" b="1" dirty="0" smtClean="0">
                <a:latin typeface="Calibri" pitchFamily="34" charset="0"/>
                <a:cs typeface="Meta Offc Pro"/>
              </a:rPr>
              <a:t>Children, 5%</a:t>
            </a:r>
          </a:p>
        </p:txBody>
      </p:sp>
      <p:sp>
        <p:nvSpPr>
          <p:cNvPr id="20" name="TextBox 19"/>
          <p:cNvSpPr txBox="1"/>
          <p:nvPr/>
        </p:nvSpPr>
        <p:spPr>
          <a:xfrm>
            <a:off x="6266411" y="1814407"/>
            <a:ext cx="1524000" cy="369332"/>
          </a:xfrm>
          <a:prstGeom prst="rect">
            <a:avLst/>
          </a:prstGeom>
          <a:noFill/>
        </p:spPr>
        <p:txBody>
          <a:bodyPr wrap="square" rtlCol="0">
            <a:spAutoFit/>
          </a:bodyPr>
          <a:lstStyle/>
          <a:p>
            <a:pPr algn="ctr"/>
            <a:r>
              <a:rPr lang="en-US" b="1" dirty="0" smtClean="0">
                <a:latin typeface="Calibri" pitchFamily="34" charset="0"/>
                <a:cs typeface="Meta Offc Pro"/>
              </a:rPr>
              <a:t>Children, 3%</a:t>
            </a:r>
          </a:p>
        </p:txBody>
      </p:sp>
      <p:sp>
        <p:nvSpPr>
          <p:cNvPr id="21" name="TextBox 20"/>
          <p:cNvSpPr txBox="1"/>
          <p:nvPr/>
        </p:nvSpPr>
        <p:spPr>
          <a:xfrm>
            <a:off x="207506" y="1686333"/>
            <a:ext cx="1524000" cy="646331"/>
          </a:xfrm>
          <a:prstGeom prst="rect">
            <a:avLst/>
          </a:prstGeom>
          <a:noFill/>
        </p:spPr>
        <p:txBody>
          <a:bodyPr wrap="square" rtlCol="0">
            <a:spAutoFit/>
          </a:bodyPr>
          <a:lstStyle/>
          <a:p>
            <a:pPr algn="ctr"/>
            <a:r>
              <a:rPr lang="en-US" b="1" dirty="0" smtClean="0">
                <a:latin typeface="Calibri" pitchFamily="34" charset="0"/>
                <a:cs typeface="Meta Offc Pro"/>
              </a:rPr>
              <a:t>Non-Disabled Adults, 1%</a:t>
            </a:r>
          </a:p>
        </p:txBody>
      </p:sp>
      <p:sp>
        <p:nvSpPr>
          <p:cNvPr id="22" name="TextBox 21"/>
          <p:cNvSpPr txBox="1"/>
          <p:nvPr/>
        </p:nvSpPr>
        <p:spPr>
          <a:xfrm>
            <a:off x="4747641" y="1799049"/>
            <a:ext cx="1524000" cy="646331"/>
          </a:xfrm>
          <a:prstGeom prst="rect">
            <a:avLst/>
          </a:prstGeom>
          <a:noFill/>
        </p:spPr>
        <p:txBody>
          <a:bodyPr wrap="square" rtlCol="0">
            <a:spAutoFit/>
          </a:bodyPr>
          <a:lstStyle/>
          <a:p>
            <a:pPr algn="ctr"/>
            <a:r>
              <a:rPr lang="en-US" b="1" dirty="0" smtClean="0">
                <a:latin typeface="Calibri" pitchFamily="34" charset="0"/>
                <a:cs typeface="Meta Offc Pro"/>
              </a:rPr>
              <a:t>Non-Disabled Adults, 1%</a:t>
            </a:r>
          </a:p>
        </p:txBody>
      </p:sp>
    </p:spTree>
    <p:extLst>
      <p:ext uri="{BB962C8B-B14F-4D97-AF65-F5344CB8AC3E}">
        <p14:creationId xmlns:p14="http://schemas.microsoft.com/office/powerpoint/2010/main" val="30240873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28887420"/>
              </p:ext>
            </p:extLst>
          </p:nvPr>
        </p:nvGraphicFramePr>
        <p:xfrm>
          <a:off x="-1371600" y="1752600"/>
          <a:ext cx="731520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11"/>
          </p:nvPr>
        </p:nvSpPr>
        <p:spPr/>
        <p:txBody>
          <a:bodyPr/>
          <a:lstStyle/>
          <a:p>
            <a:r>
              <a:rPr lang="en-US" dirty="0"/>
              <a:t>SOURCE: KCMU and Urban Institute estimates based on data from FY </a:t>
            </a:r>
            <a:r>
              <a:rPr lang="en-US" dirty="0" smtClean="0"/>
              <a:t>2010 MSIS. </a:t>
            </a:r>
            <a:r>
              <a:rPr lang="en-US" dirty="0"/>
              <a:t>Because 2010 data was unavailable, 2009 data was used for Colorado, Idaho, Missouri, and West Virginia.</a:t>
            </a:r>
          </a:p>
        </p:txBody>
      </p:sp>
      <p:sp>
        <p:nvSpPr>
          <p:cNvPr id="4" name="Title 3"/>
          <p:cNvSpPr>
            <a:spLocks noGrp="1"/>
          </p:cNvSpPr>
          <p:nvPr>
            <p:ph type="title"/>
          </p:nvPr>
        </p:nvSpPr>
        <p:spPr/>
        <p:txBody>
          <a:bodyPr/>
          <a:lstStyle/>
          <a:p>
            <a:r>
              <a:rPr lang="en-US" dirty="0" smtClean="0"/>
              <a:t>Distribution of Medicaid Beneficiaries Who Use LTSS,</a:t>
            </a:r>
            <a:br>
              <a:rPr lang="en-US" dirty="0" smtClean="0"/>
            </a:br>
            <a:r>
              <a:rPr lang="en-US" dirty="0" smtClean="0"/>
              <a:t>by Dual Eligibility Status, FY 2010</a:t>
            </a:r>
            <a:endParaRPr lang="en-US" dirty="0"/>
          </a:p>
        </p:txBody>
      </p:sp>
      <p:graphicFrame>
        <p:nvGraphicFramePr>
          <p:cNvPr id="6" name="Chart 5"/>
          <p:cNvGraphicFramePr/>
          <p:nvPr>
            <p:extLst>
              <p:ext uri="{D42A27DB-BD31-4B8C-83A1-F6EECF244321}">
                <p14:modId xmlns:p14="http://schemas.microsoft.com/office/powerpoint/2010/main" val="694227613"/>
              </p:ext>
            </p:extLst>
          </p:nvPr>
        </p:nvGraphicFramePr>
        <p:xfrm>
          <a:off x="3886200" y="1752600"/>
          <a:ext cx="58674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14400" y="3124200"/>
            <a:ext cx="1371600" cy="646331"/>
          </a:xfrm>
          <a:prstGeom prst="rect">
            <a:avLst/>
          </a:prstGeom>
          <a:noFill/>
        </p:spPr>
        <p:txBody>
          <a:bodyPr wrap="square" rtlCol="0">
            <a:spAutoFit/>
          </a:bodyPr>
          <a:lstStyle/>
          <a:p>
            <a:pPr algn="ctr"/>
            <a:r>
              <a:rPr lang="en-US" b="1" dirty="0" smtClean="0">
                <a:latin typeface="Calibri" pitchFamily="34" charset="0"/>
                <a:cs typeface="Meta Offc Pro"/>
              </a:rPr>
              <a:t>Non-Dual, 31%</a:t>
            </a:r>
          </a:p>
        </p:txBody>
      </p:sp>
      <p:sp>
        <p:nvSpPr>
          <p:cNvPr id="8" name="TextBox 7"/>
          <p:cNvSpPr txBox="1"/>
          <p:nvPr/>
        </p:nvSpPr>
        <p:spPr>
          <a:xfrm>
            <a:off x="5410200" y="3114675"/>
            <a:ext cx="1371600" cy="646331"/>
          </a:xfrm>
          <a:prstGeom prst="rect">
            <a:avLst/>
          </a:prstGeom>
          <a:noFill/>
        </p:spPr>
        <p:txBody>
          <a:bodyPr wrap="square" rtlCol="0">
            <a:spAutoFit/>
          </a:bodyPr>
          <a:lstStyle/>
          <a:p>
            <a:pPr algn="ctr"/>
            <a:r>
              <a:rPr lang="en-US" b="1" dirty="0" smtClean="0">
                <a:latin typeface="Calibri" pitchFamily="34" charset="0"/>
                <a:cs typeface="Meta Offc Pro"/>
              </a:rPr>
              <a:t>Non-Dual, 36 %</a:t>
            </a:r>
          </a:p>
        </p:txBody>
      </p:sp>
      <p:sp>
        <p:nvSpPr>
          <p:cNvPr id="9" name="TextBox 8"/>
          <p:cNvSpPr txBox="1"/>
          <p:nvPr/>
        </p:nvSpPr>
        <p:spPr>
          <a:xfrm>
            <a:off x="2401784" y="3770531"/>
            <a:ext cx="1371600" cy="369332"/>
          </a:xfrm>
          <a:prstGeom prst="rect">
            <a:avLst/>
          </a:prstGeom>
          <a:noFill/>
        </p:spPr>
        <p:txBody>
          <a:bodyPr wrap="square" rtlCol="0">
            <a:spAutoFit/>
          </a:bodyPr>
          <a:lstStyle/>
          <a:p>
            <a:pPr algn="ctr"/>
            <a:r>
              <a:rPr lang="en-US" b="1" dirty="0" smtClean="0">
                <a:solidFill>
                  <a:schemeClr val="bg1"/>
                </a:solidFill>
                <a:latin typeface="Calibri" pitchFamily="34" charset="0"/>
                <a:cs typeface="Meta Offc Pro"/>
              </a:rPr>
              <a:t>Dual, 69 %</a:t>
            </a:r>
          </a:p>
        </p:txBody>
      </p:sp>
      <p:sp>
        <p:nvSpPr>
          <p:cNvPr id="10" name="TextBox 9"/>
          <p:cNvSpPr txBox="1"/>
          <p:nvPr/>
        </p:nvSpPr>
        <p:spPr>
          <a:xfrm>
            <a:off x="6858000" y="3761006"/>
            <a:ext cx="1371600" cy="369332"/>
          </a:xfrm>
          <a:prstGeom prst="rect">
            <a:avLst/>
          </a:prstGeom>
          <a:noFill/>
        </p:spPr>
        <p:txBody>
          <a:bodyPr wrap="square" rtlCol="0">
            <a:spAutoFit/>
          </a:bodyPr>
          <a:lstStyle/>
          <a:p>
            <a:pPr algn="ctr"/>
            <a:r>
              <a:rPr lang="en-US" b="1" dirty="0" smtClean="0">
                <a:solidFill>
                  <a:schemeClr val="bg1"/>
                </a:solidFill>
                <a:latin typeface="Calibri" pitchFamily="34" charset="0"/>
                <a:cs typeface="Meta Offc Pro"/>
              </a:rPr>
              <a:t>Dual, 64 %</a:t>
            </a:r>
          </a:p>
        </p:txBody>
      </p:sp>
      <p:sp>
        <p:nvSpPr>
          <p:cNvPr id="11" name="TextBox 10"/>
          <p:cNvSpPr txBox="1"/>
          <p:nvPr/>
        </p:nvSpPr>
        <p:spPr>
          <a:xfrm>
            <a:off x="1157261" y="5562600"/>
            <a:ext cx="2257477" cy="430887"/>
          </a:xfrm>
          <a:prstGeom prst="rect">
            <a:avLst/>
          </a:prstGeom>
          <a:noFill/>
        </p:spPr>
        <p:txBody>
          <a:bodyPr wrap="none" rtlCol="0">
            <a:spAutoFit/>
          </a:bodyPr>
          <a:lstStyle/>
          <a:p>
            <a:pPr algn="ctr"/>
            <a:r>
              <a:rPr lang="en-US" sz="2200" b="1" dirty="0" smtClean="0">
                <a:latin typeface="Calibri" pitchFamily="34" charset="0"/>
                <a:cs typeface="Meta Offc Pro"/>
              </a:rPr>
              <a:t>Total = 3.8 million</a:t>
            </a:r>
          </a:p>
        </p:txBody>
      </p:sp>
      <p:sp>
        <p:nvSpPr>
          <p:cNvPr id="12" name="TextBox 11"/>
          <p:cNvSpPr txBox="1"/>
          <p:nvPr/>
        </p:nvSpPr>
        <p:spPr>
          <a:xfrm>
            <a:off x="5663538" y="5562599"/>
            <a:ext cx="2388924" cy="430887"/>
          </a:xfrm>
          <a:prstGeom prst="rect">
            <a:avLst/>
          </a:prstGeom>
          <a:noFill/>
        </p:spPr>
        <p:txBody>
          <a:bodyPr wrap="none" rtlCol="0">
            <a:spAutoFit/>
          </a:bodyPr>
          <a:lstStyle/>
          <a:p>
            <a:pPr algn="ctr"/>
            <a:r>
              <a:rPr lang="en-US" sz="2200" b="1" dirty="0" smtClean="0">
                <a:latin typeface="Calibri" pitchFamily="34" charset="0"/>
                <a:cs typeface="Meta Offc Pro"/>
              </a:rPr>
              <a:t>Total = $159 billion</a:t>
            </a:r>
          </a:p>
        </p:txBody>
      </p:sp>
    </p:spTree>
    <p:extLst>
      <p:ext uri="{BB962C8B-B14F-4D97-AF65-F5344CB8AC3E}">
        <p14:creationId xmlns:p14="http://schemas.microsoft.com/office/powerpoint/2010/main" val="364453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447800" y="1447799"/>
            <a:ext cx="1905000" cy="2055120"/>
          </a:xfrm>
          <a:prstGeom prst="rect">
            <a:avLst/>
          </a:prstGeom>
          <a:gradFill flip="none" rotWithShape="1">
            <a:gsLst>
              <a:gs pos="79000">
                <a:schemeClr val="bg1"/>
              </a:gs>
              <a:gs pos="92000">
                <a:srgbClr val="99ADC2"/>
              </a:gs>
            </a:gsLst>
            <a:path path="shape">
              <a:fillToRect l="50000" t="50000" r="50000" b="50000"/>
            </a:path>
            <a:tileRect/>
          </a:gradFill>
          <a:ln w="127000">
            <a:solidFill>
              <a:srgbClr val="003366"/>
            </a:solidFill>
            <a:miter lim="800000"/>
          </a:ln>
          <a:effectLst>
            <a:outerShdw blurRad="127000" dist="63500" dir="2700000" algn="tl" rotWithShape="0">
              <a:prstClr val="black">
                <a:alpha val="40000"/>
              </a:prstClr>
            </a:outerShdw>
          </a:effectLst>
          <a:scene3d>
            <a:camera prst="orthographicFront"/>
            <a:lightRig rig="threePt" dir="t"/>
          </a:scene3d>
          <a:sp3d extrusionH="127000" contourW="12700" prstMaterial="metal">
            <a:bevelT w="152400" h="152400" prst="slope"/>
            <a:extrusionClr>
              <a:schemeClr val="bg1">
                <a:lumMod val="50000"/>
              </a:schemeClr>
            </a:extrusionClr>
            <a:contourClr>
              <a:srgbClr val="0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tretch/>
        </p:blipFill>
        <p:spPr bwMode="auto">
          <a:xfrm>
            <a:off x="1589334" y="1625249"/>
            <a:ext cx="1621932" cy="1700219"/>
          </a:xfrm>
          <a:prstGeom prst="rect">
            <a:avLst/>
          </a:prstGeom>
          <a:solidFill>
            <a:srgbClr val="335C85"/>
          </a:solidFill>
          <a:ln w="28575" cap="flat" cmpd="sng">
            <a:solidFill>
              <a:schemeClr val="bg1"/>
            </a:solidFill>
            <a:prstDash val="solid"/>
            <a:miter lim="800000"/>
            <a:headEnd/>
            <a:tailEnd/>
          </a:ln>
          <a:effectLst/>
          <a:extLst/>
        </p:spPr>
      </p:pic>
      <p:sp>
        <p:nvSpPr>
          <p:cNvPr id="3" name="Text Placeholder 2"/>
          <p:cNvSpPr>
            <a:spLocks noGrp="1"/>
          </p:cNvSpPr>
          <p:nvPr>
            <p:ph type="body" sz="quarter" idx="11"/>
          </p:nvPr>
        </p:nvSpPr>
        <p:spPr>
          <a:xfrm>
            <a:off x="0" y="6096000"/>
            <a:ext cx="6172200" cy="640080"/>
          </a:xfrm>
        </p:spPr>
        <p:txBody>
          <a:bodyPr/>
          <a:lstStyle/>
          <a:p>
            <a:r>
              <a:rPr lang="en-US" dirty="0"/>
              <a:t>SOURCE:  Kaiser Family Foundation, </a:t>
            </a:r>
            <a:r>
              <a:rPr lang="en-US" i="1" dirty="0"/>
              <a:t>Faces of Dual Eligible </a:t>
            </a:r>
            <a:r>
              <a:rPr lang="en-US" i="1" dirty="0" smtClean="0"/>
              <a:t>Beneficiaries</a:t>
            </a:r>
            <a:r>
              <a:rPr lang="en-US" dirty="0"/>
              <a:t> </a:t>
            </a:r>
            <a:r>
              <a:rPr lang="en-US" dirty="0" smtClean="0"/>
              <a:t>(July 2013).</a:t>
            </a:r>
            <a:endParaRPr lang="en-US" dirty="0"/>
          </a:p>
        </p:txBody>
      </p:sp>
      <p:sp>
        <p:nvSpPr>
          <p:cNvPr id="4" name="Title 3"/>
          <p:cNvSpPr>
            <a:spLocks noGrp="1"/>
          </p:cNvSpPr>
          <p:nvPr>
            <p:ph type="title"/>
          </p:nvPr>
        </p:nvSpPr>
        <p:spPr/>
        <p:txBody>
          <a:bodyPr/>
          <a:lstStyle/>
          <a:p>
            <a:r>
              <a:rPr lang="en-US" dirty="0" smtClean="0"/>
              <a:t>Medicaid Beneficiaries’ Needs Are Diverse</a:t>
            </a:r>
            <a:endParaRPr lang="en-US" dirty="0"/>
          </a:p>
        </p:txBody>
      </p:sp>
      <p:sp>
        <p:nvSpPr>
          <p:cNvPr id="10" name="Rectangle 9"/>
          <p:cNvSpPr/>
          <p:nvPr/>
        </p:nvSpPr>
        <p:spPr>
          <a:xfrm>
            <a:off x="3853635" y="1447799"/>
            <a:ext cx="1839366" cy="1981199"/>
          </a:xfrm>
          <a:prstGeom prst="rect">
            <a:avLst/>
          </a:prstGeom>
          <a:gradFill flip="none" rotWithShape="1">
            <a:gsLst>
              <a:gs pos="79000">
                <a:schemeClr val="bg1"/>
              </a:gs>
              <a:gs pos="92000">
                <a:srgbClr val="99ADC2"/>
              </a:gs>
            </a:gsLst>
            <a:path path="shape">
              <a:fillToRect l="50000" t="50000" r="50000" b="50000"/>
            </a:path>
            <a:tileRect/>
          </a:gradFill>
          <a:ln w="127000">
            <a:solidFill>
              <a:srgbClr val="003366"/>
            </a:solidFill>
            <a:miter lim="800000"/>
          </a:ln>
          <a:effectLst>
            <a:outerShdw blurRad="127000" dist="63500" dir="2700000" algn="tl" rotWithShape="0">
              <a:prstClr val="black">
                <a:alpha val="40000"/>
              </a:prstClr>
            </a:outerShdw>
          </a:effectLst>
          <a:scene3d>
            <a:camera prst="orthographicFront"/>
            <a:lightRig rig="threePt" dir="t"/>
          </a:scene3d>
          <a:sp3d extrusionH="127000" contourW="12700" prstMaterial="metal">
            <a:bevelT w="152400" h="152400" prst="slope"/>
            <a:extrusionClr>
              <a:schemeClr val="bg1">
                <a:lumMod val="50000"/>
              </a:schemeClr>
            </a:extrusionClr>
            <a:contourClr>
              <a:srgbClr val="0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226834" y="1447800"/>
            <a:ext cx="1922992" cy="1952614"/>
          </a:xfrm>
          <a:prstGeom prst="rect">
            <a:avLst/>
          </a:prstGeom>
          <a:gradFill flip="none" rotWithShape="1">
            <a:gsLst>
              <a:gs pos="79000">
                <a:schemeClr val="bg1"/>
              </a:gs>
              <a:gs pos="92000">
                <a:srgbClr val="99ADC2"/>
              </a:gs>
            </a:gsLst>
            <a:path path="shape">
              <a:fillToRect l="50000" t="50000" r="50000" b="50000"/>
            </a:path>
            <a:tileRect/>
          </a:gradFill>
          <a:ln w="127000">
            <a:solidFill>
              <a:srgbClr val="003366"/>
            </a:solidFill>
            <a:miter lim="800000"/>
          </a:ln>
          <a:effectLst>
            <a:outerShdw blurRad="127000" dist="63500" dir="2700000" algn="tl" rotWithShape="0">
              <a:prstClr val="black">
                <a:alpha val="40000"/>
              </a:prstClr>
            </a:outerShdw>
          </a:effectLst>
          <a:scene3d>
            <a:camera prst="orthographicFront"/>
            <a:lightRig rig="threePt" dir="t"/>
          </a:scene3d>
          <a:sp3d extrusionH="127000" contourW="12700" prstMaterial="metal">
            <a:bevelT w="152400" h="152400" prst="slope"/>
            <a:extrusionClr>
              <a:schemeClr val="bg1">
                <a:lumMod val="50000"/>
              </a:schemeClr>
            </a:extrusionClr>
            <a:contourClr>
              <a:srgbClr val="0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4754" t="4023" r="14150" b="13218"/>
          <a:stretch/>
        </p:blipFill>
        <p:spPr bwMode="auto">
          <a:xfrm>
            <a:off x="4035050" y="1607433"/>
            <a:ext cx="1476535" cy="1600200"/>
          </a:xfrm>
          <a:prstGeom prst="rect">
            <a:avLst/>
          </a:prstGeom>
          <a:solidFill>
            <a:srgbClr val="335C85"/>
          </a:solidFill>
          <a:ln w="28575" cap="flat" cmpd="thickThin">
            <a:solidFill>
              <a:schemeClr val="bg1"/>
            </a:solidFill>
            <a:prstDash val="solid"/>
            <a:miter lim="800000"/>
            <a:headEnd/>
            <a:tailEnd/>
          </a:ln>
          <a:effectLst/>
          <a:extLst/>
        </p:spPr>
      </p:pic>
      <p:pic>
        <p:nvPicPr>
          <p:cNvPr id="9"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4494" b="3688"/>
          <a:stretch/>
        </p:blipFill>
        <p:spPr bwMode="auto">
          <a:xfrm>
            <a:off x="6432150" y="1607433"/>
            <a:ext cx="1512359" cy="1633347"/>
          </a:xfrm>
          <a:prstGeom prst="rect">
            <a:avLst/>
          </a:prstGeom>
          <a:solidFill>
            <a:srgbClr val="335C85"/>
          </a:solidFill>
          <a:ln w="28575" cap="flat" cmpd="thickThin">
            <a:solidFill>
              <a:schemeClr val="bg1"/>
            </a:solidFill>
            <a:prstDash val="solid"/>
            <a:miter lim="800000"/>
            <a:headEnd/>
            <a:tailEnd/>
          </a:ln>
          <a:effectLst/>
          <a:extLst/>
        </p:spPr>
      </p:pic>
      <p:graphicFrame>
        <p:nvGraphicFramePr>
          <p:cNvPr id="13" name="Table 12"/>
          <p:cNvGraphicFramePr>
            <a:graphicFrameLocks noGrp="1"/>
          </p:cNvGraphicFramePr>
          <p:nvPr>
            <p:extLst>
              <p:ext uri="{D42A27DB-BD31-4B8C-83A1-F6EECF244321}">
                <p14:modId xmlns:p14="http://schemas.microsoft.com/office/powerpoint/2010/main" val="1996898521"/>
              </p:ext>
            </p:extLst>
          </p:nvPr>
        </p:nvGraphicFramePr>
        <p:xfrm>
          <a:off x="152400" y="3505200"/>
          <a:ext cx="8305800" cy="2869665"/>
        </p:xfrm>
        <a:graphic>
          <a:graphicData uri="http://schemas.openxmlformats.org/drawingml/2006/table">
            <a:tbl>
              <a:tblPr firstRow="1" bandRow="1">
                <a:tableStyleId>{5C22544A-7EE6-4342-B048-85BDC9FD1C3A}</a:tableStyleId>
              </a:tblPr>
              <a:tblGrid>
                <a:gridCol w="1066800"/>
                <a:gridCol w="2286000"/>
                <a:gridCol w="2438400"/>
                <a:gridCol w="2514600"/>
              </a:tblGrid>
              <a:tr h="644625">
                <a:tc>
                  <a:txBody>
                    <a:bodyPr/>
                    <a:lstStyle/>
                    <a:p>
                      <a:endParaRPr lang="en-US"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rPr>
                        <a:t>Wanda</a:t>
                      </a:r>
                    </a:p>
                    <a:p>
                      <a:pPr algn="ctr"/>
                      <a:r>
                        <a:rPr lang="en-US" sz="1200" b="0" dirty="0" smtClean="0">
                          <a:solidFill>
                            <a:schemeClr val="tx1"/>
                          </a:solidFill>
                        </a:rPr>
                        <a:t>Age</a:t>
                      </a:r>
                      <a:r>
                        <a:rPr lang="en-US" sz="1200" b="0" baseline="0" dirty="0" smtClean="0">
                          <a:solidFill>
                            <a:schemeClr val="tx1"/>
                          </a:solidFill>
                        </a:rPr>
                        <a:t> 78</a:t>
                      </a:r>
                    </a:p>
                    <a:p>
                      <a:pPr algn="ctr"/>
                      <a:r>
                        <a:rPr lang="en-US" sz="1200" b="0" baseline="0" dirty="0" smtClean="0">
                          <a:solidFill>
                            <a:schemeClr val="tx1"/>
                          </a:solidFill>
                        </a:rPr>
                        <a:t>Tulsa, OK</a:t>
                      </a:r>
                      <a:endParaRPr lang="en-US" sz="1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rPr>
                        <a:t>Virginia</a:t>
                      </a:r>
                    </a:p>
                    <a:p>
                      <a:pPr algn="ctr"/>
                      <a:r>
                        <a:rPr lang="en-US" sz="1200" b="0" dirty="0" smtClean="0">
                          <a:solidFill>
                            <a:schemeClr val="tx1"/>
                          </a:solidFill>
                        </a:rPr>
                        <a:t>Age 72</a:t>
                      </a:r>
                    </a:p>
                    <a:p>
                      <a:pPr algn="ctr"/>
                      <a:r>
                        <a:rPr lang="en-US" sz="1200" b="0" dirty="0" smtClean="0">
                          <a:solidFill>
                            <a:schemeClr val="tx1"/>
                          </a:solidFill>
                        </a:rPr>
                        <a:t>Oklahoma</a:t>
                      </a:r>
                      <a:r>
                        <a:rPr lang="en-US" sz="1200" b="0" baseline="0" dirty="0" smtClean="0">
                          <a:solidFill>
                            <a:schemeClr val="tx1"/>
                          </a:solidFill>
                        </a:rPr>
                        <a:t> City, OK</a:t>
                      </a:r>
                      <a:endParaRPr lang="en-US" sz="1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chemeClr val="tx1"/>
                          </a:solidFill>
                        </a:rPr>
                        <a:t>Don</a:t>
                      </a:r>
                    </a:p>
                    <a:p>
                      <a:pPr algn="ctr"/>
                      <a:r>
                        <a:rPr lang="en-US" sz="1200" b="0" dirty="0" smtClean="0">
                          <a:solidFill>
                            <a:schemeClr val="tx1"/>
                          </a:solidFill>
                        </a:rPr>
                        <a:t>Age</a:t>
                      </a:r>
                      <a:r>
                        <a:rPr lang="en-US" sz="1200" b="0" baseline="0" dirty="0" smtClean="0">
                          <a:solidFill>
                            <a:schemeClr val="tx1"/>
                          </a:solidFill>
                        </a:rPr>
                        <a:t> 41</a:t>
                      </a:r>
                    </a:p>
                    <a:p>
                      <a:pPr algn="ctr"/>
                      <a:r>
                        <a:rPr lang="en-US" sz="1200" b="0" baseline="0" dirty="0" smtClean="0">
                          <a:solidFill>
                            <a:schemeClr val="tx1"/>
                          </a:solidFill>
                        </a:rPr>
                        <a:t>Owossa, MI</a:t>
                      </a:r>
                      <a:endParaRPr lang="en-US" sz="1200" b="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81000">
                <a:tc>
                  <a:txBody>
                    <a:bodyPr/>
                    <a:lstStyle/>
                    <a:p>
                      <a:r>
                        <a:rPr lang="en-US" sz="1200" b="1" dirty="0" smtClean="0"/>
                        <a:t>Residence</a:t>
                      </a:r>
                      <a:endParaRPr lang="en-US" sz="1200" b="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Lives</a:t>
                      </a:r>
                      <a:r>
                        <a:rPr lang="en-US" sz="1200" baseline="0" dirty="0" smtClean="0"/>
                        <a:t> in subsidized senior housing</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Lives alone at home</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Lives in an apartment</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38200">
                <a:tc>
                  <a:txBody>
                    <a:bodyPr/>
                    <a:lstStyle/>
                    <a:p>
                      <a:r>
                        <a:rPr lang="en-US" sz="1200" b="1" dirty="0" smtClean="0"/>
                        <a:t>Health</a:t>
                      </a:r>
                      <a:endParaRPr lang="en-US" sz="1200" b="1"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Muscular and skeletal problems, degenerative joint</a:t>
                      </a:r>
                      <a:r>
                        <a:rPr lang="en-US" sz="1200" baseline="0" dirty="0" smtClean="0"/>
                        <a:t> disease in lower back, hip replacement, and poor circulation in legs</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Uterine cancer, hypertension, acid reflux, hernia, poor circulation in legs</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Developmental disabilities, impulse</a:t>
                      </a:r>
                      <a:r>
                        <a:rPr lang="en-US" sz="1200" baseline="0" dirty="0" smtClean="0"/>
                        <a:t> control disorder, neuroleptic malignant syndrome</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09855">
                <a:tc>
                  <a:txBody>
                    <a:bodyPr/>
                    <a:lstStyle/>
                    <a:p>
                      <a:r>
                        <a:rPr lang="en-US" sz="1200" b="1" dirty="0" smtClean="0"/>
                        <a:t>Medicaid’s</a:t>
                      </a:r>
                    </a:p>
                    <a:p>
                      <a:r>
                        <a:rPr lang="en-US" sz="1200" b="1" dirty="0" smtClean="0"/>
                        <a:t>Role in LTSS</a:t>
                      </a:r>
                      <a:endParaRPr lang="en-US" sz="1200" b="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US" sz="1200" dirty="0" smtClean="0"/>
                        <a:t>Helped</a:t>
                      </a:r>
                      <a:r>
                        <a:rPr lang="en-US" sz="1200" baseline="0" dirty="0" smtClean="0"/>
                        <a:t> her transition from nursing home to community after two year stay post-surgery; case manager coordinates in-home aide and transportation services</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US" sz="1200" dirty="0" smtClean="0"/>
                        <a:t>Provides  regular home visits by nurse and personal care aide</a:t>
                      </a:r>
                      <a:endParaRPr lang="en-US" sz="12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lang="en-US" sz="1200" baseline="0" dirty="0" smtClean="0"/>
                        <a:t>Enables him to self-directs his LTSS by hiring his own in-home caregivers and move from group home to his own apartment</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4125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381000"/>
            <a:ext cx="9144000" cy="914400"/>
          </a:xfrm>
          <a:prstGeom prst="rect">
            <a:avLst/>
          </a:prstGeom>
          <a:noFill/>
          <a:ln w="9525">
            <a:noFill/>
            <a:miter lim="800000"/>
            <a:headEnd/>
            <a:tailEnd/>
          </a:ln>
        </p:spPr>
        <p:txBody>
          <a:bodyPr anchor="ctr"/>
          <a:lstStyle/>
          <a:p>
            <a:r>
              <a:rPr lang="en-US" sz="2800" b="1" dirty="0" smtClean="0">
                <a:solidFill>
                  <a:schemeClr val="bg1"/>
                </a:solidFill>
              </a:rPr>
              <a:t>States are Expanding Their Use of </a:t>
            </a:r>
            <a:r>
              <a:rPr lang="en-US" sz="2800" b="1" dirty="0">
                <a:solidFill>
                  <a:schemeClr val="bg1"/>
                </a:solidFill>
              </a:rPr>
              <a:t>Medicaid </a:t>
            </a:r>
            <a:r>
              <a:rPr lang="en-US" sz="2800" b="1" dirty="0" smtClean="0">
                <a:solidFill>
                  <a:schemeClr val="bg1"/>
                </a:solidFill>
              </a:rPr>
              <a:t>Managed Care Through a Range of Actions </a:t>
            </a:r>
            <a:endParaRPr lang="en-US" sz="2800" b="1" dirty="0">
              <a:solidFill>
                <a:schemeClr val="bg1"/>
              </a:solidFill>
              <a:latin typeface="+mn-lt"/>
            </a:endParaRPr>
          </a:p>
        </p:txBody>
      </p:sp>
      <p:graphicFrame>
        <p:nvGraphicFramePr>
          <p:cNvPr id="5" name="Object 5"/>
          <p:cNvGraphicFramePr>
            <a:graphicFrameLocks noChangeAspect="1"/>
          </p:cNvGraphicFramePr>
          <p:nvPr>
            <p:extLst>
              <p:ext uri="{D42A27DB-BD31-4B8C-83A1-F6EECF244321}">
                <p14:modId xmlns:p14="http://schemas.microsoft.com/office/powerpoint/2010/main" val="3827674883"/>
              </p:ext>
            </p:extLst>
          </p:nvPr>
        </p:nvGraphicFramePr>
        <p:xfrm>
          <a:off x="76200" y="1498600"/>
          <a:ext cx="8991600" cy="4902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7"/>
          <p:cNvSpPr txBox="1">
            <a:spLocks noChangeArrowheads="1"/>
          </p:cNvSpPr>
          <p:nvPr/>
        </p:nvSpPr>
        <p:spPr bwMode="auto">
          <a:xfrm>
            <a:off x="347133" y="1679376"/>
            <a:ext cx="2514600" cy="307777"/>
          </a:xfrm>
          <a:prstGeom prst="rect">
            <a:avLst/>
          </a:prstGeom>
          <a:noFill/>
          <a:ln w="9525" algn="ctr">
            <a:noFill/>
            <a:miter lim="800000"/>
            <a:headEnd/>
            <a:tailEnd/>
          </a:ln>
        </p:spPr>
        <p:txBody>
          <a:bodyPr wrap="square">
            <a:spAutoFit/>
          </a:bodyPr>
          <a:lstStyle/>
          <a:p>
            <a:r>
              <a:rPr lang="en-US" sz="1400" b="1" dirty="0">
                <a:latin typeface="+mn-lt"/>
              </a:rPr>
              <a:t>Number of </a:t>
            </a:r>
            <a:r>
              <a:rPr lang="en-US" sz="1400" b="1" dirty="0" smtClean="0">
                <a:latin typeface="+mn-lt"/>
              </a:rPr>
              <a:t>states taking action:</a:t>
            </a:r>
            <a:endParaRPr lang="en-US" sz="1400" b="1" dirty="0">
              <a:latin typeface="+mn-lt"/>
            </a:endParaRPr>
          </a:p>
        </p:txBody>
      </p:sp>
      <p:grpSp>
        <p:nvGrpSpPr>
          <p:cNvPr id="7" name="Group 6"/>
          <p:cNvGrpSpPr/>
          <p:nvPr/>
        </p:nvGrpSpPr>
        <p:grpSpPr>
          <a:xfrm>
            <a:off x="4546600" y="1500242"/>
            <a:ext cx="3929311" cy="307777"/>
            <a:chOff x="1520565" y="1688067"/>
            <a:chExt cx="5062701" cy="409052"/>
          </a:xfrm>
        </p:grpSpPr>
        <p:sp>
          <p:nvSpPr>
            <p:cNvPr id="8" name="Text Box 7"/>
            <p:cNvSpPr txBox="1">
              <a:spLocks noChangeArrowheads="1"/>
            </p:cNvSpPr>
            <p:nvPr/>
          </p:nvSpPr>
          <p:spPr bwMode="auto">
            <a:xfrm>
              <a:off x="1706466" y="1688067"/>
              <a:ext cx="4876800" cy="409052"/>
            </a:xfrm>
            <a:prstGeom prst="rect">
              <a:avLst/>
            </a:prstGeom>
            <a:noFill/>
            <a:ln w="9525">
              <a:noFill/>
              <a:miter lim="800000"/>
              <a:headEnd/>
              <a:tailEnd/>
            </a:ln>
            <a:effectLst/>
          </p:spPr>
          <p:txBody>
            <a:bodyPr wrap="square">
              <a:spAutoFit/>
            </a:bodyPr>
            <a:lstStyle/>
            <a:p>
              <a:pPr algn="l">
                <a:spcBef>
                  <a:spcPct val="50000"/>
                </a:spcBef>
              </a:pPr>
              <a:r>
                <a:rPr lang="en-US" sz="1400" b="1" dirty="0" smtClean="0">
                  <a:latin typeface="+mn-lt"/>
                </a:rPr>
                <a:t>FY 2011 </a:t>
              </a:r>
              <a:r>
                <a:rPr lang="en-US" sz="1400" dirty="0" smtClean="0">
                  <a:latin typeface="+mn-lt"/>
                </a:rPr>
                <a:t>        </a:t>
              </a:r>
              <a:r>
                <a:rPr lang="en-US" sz="1400" b="1" dirty="0" smtClean="0">
                  <a:latin typeface="+mn-lt"/>
                </a:rPr>
                <a:t>FY 2012</a:t>
              </a:r>
              <a:r>
                <a:rPr lang="en-US" sz="1400" dirty="0" smtClean="0">
                  <a:latin typeface="+mn-lt"/>
                </a:rPr>
                <a:t>         </a:t>
              </a:r>
              <a:r>
                <a:rPr lang="en-US" sz="1400" b="1" dirty="0" smtClean="0">
                  <a:latin typeface="+mn-lt"/>
                </a:rPr>
                <a:t>Adopted FY 2013</a:t>
              </a:r>
              <a:endParaRPr lang="en-US" sz="1400" b="1" dirty="0">
                <a:latin typeface="+mn-lt"/>
              </a:endParaRPr>
            </a:p>
          </p:txBody>
        </p:sp>
        <p:sp>
          <p:nvSpPr>
            <p:cNvPr id="9" name="Rectangle 8"/>
            <p:cNvSpPr>
              <a:spLocks noChangeArrowheads="1"/>
            </p:cNvSpPr>
            <p:nvPr/>
          </p:nvSpPr>
          <p:spPr bwMode="auto">
            <a:xfrm>
              <a:off x="1520565" y="1780270"/>
              <a:ext cx="228600" cy="228600"/>
            </a:xfrm>
            <a:prstGeom prst="rect">
              <a:avLst/>
            </a:prstGeom>
            <a:solidFill>
              <a:schemeClr val="accent5"/>
            </a:solidFill>
            <a:ln w="9525">
              <a:solidFill>
                <a:schemeClr val="tx1"/>
              </a:solidFill>
              <a:miter lim="800000"/>
              <a:headEnd/>
              <a:tailEnd/>
            </a:ln>
            <a:effectLst/>
          </p:spPr>
          <p:txBody>
            <a:bodyPr wrap="none" anchor="ctr"/>
            <a:lstStyle/>
            <a:p>
              <a:endParaRPr lang="en-US" sz="1400" dirty="0">
                <a:latin typeface="+mn-lt"/>
              </a:endParaRPr>
            </a:p>
          </p:txBody>
        </p:sp>
        <p:sp>
          <p:nvSpPr>
            <p:cNvPr id="10" name="Rectangle 9"/>
            <p:cNvSpPr>
              <a:spLocks noChangeArrowheads="1"/>
            </p:cNvSpPr>
            <p:nvPr/>
          </p:nvSpPr>
          <p:spPr bwMode="auto">
            <a:xfrm>
              <a:off x="3916266" y="1767857"/>
              <a:ext cx="228600" cy="228600"/>
            </a:xfrm>
            <a:prstGeom prst="rect">
              <a:avLst/>
            </a:prstGeom>
            <a:solidFill>
              <a:schemeClr val="accent1"/>
            </a:solidFill>
            <a:ln w="9525">
              <a:solidFill>
                <a:schemeClr val="tx1"/>
              </a:solidFill>
              <a:miter lim="800000"/>
              <a:headEnd/>
              <a:tailEnd/>
            </a:ln>
            <a:effectLst/>
          </p:spPr>
          <p:txBody>
            <a:bodyPr wrap="none" anchor="ctr"/>
            <a:lstStyle/>
            <a:p>
              <a:endParaRPr lang="en-US" sz="1400" dirty="0">
                <a:latin typeface="+mn-lt"/>
              </a:endParaRPr>
            </a:p>
          </p:txBody>
        </p:sp>
        <p:sp>
          <p:nvSpPr>
            <p:cNvPr id="11" name="Rectangle 10"/>
            <p:cNvSpPr>
              <a:spLocks noChangeArrowheads="1"/>
            </p:cNvSpPr>
            <p:nvPr/>
          </p:nvSpPr>
          <p:spPr bwMode="auto">
            <a:xfrm>
              <a:off x="2744437" y="1770995"/>
              <a:ext cx="228600" cy="228600"/>
            </a:xfrm>
            <a:prstGeom prst="rect">
              <a:avLst/>
            </a:prstGeom>
            <a:solidFill>
              <a:schemeClr val="accent3"/>
            </a:solidFill>
            <a:ln w="9525">
              <a:solidFill>
                <a:schemeClr val="tx1"/>
              </a:solidFill>
              <a:miter lim="800000"/>
              <a:headEnd/>
              <a:tailEnd/>
            </a:ln>
            <a:effectLst/>
          </p:spPr>
          <p:txBody>
            <a:bodyPr wrap="none" anchor="ctr"/>
            <a:lstStyle/>
            <a:p>
              <a:endParaRPr lang="en-US" sz="1400" dirty="0">
                <a:latin typeface="+mn-lt"/>
              </a:endParaRPr>
            </a:p>
          </p:txBody>
        </p:sp>
      </p:grpSp>
      <p:sp>
        <p:nvSpPr>
          <p:cNvPr id="12" name="TextBox 11"/>
          <p:cNvSpPr txBox="1"/>
          <p:nvPr/>
        </p:nvSpPr>
        <p:spPr>
          <a:xfrm>
            <a:off x="12940" y="5943601"/>
            <a:ext cx="6096000" cy="938719"/>
          </a:xfrm>
          <a:prstGeom prst="rect">
            <a:avLst/>
          </a:prstGeom>
          <a:noFill/>
        </p:spPr>
        <p:txBody>
          <a:bodyPr wrap="square" rtlCol="0">
            <a:spAutoFit/>
          </a:bodyPr>
          <a:lstStyle/>
          <a:p>
            <a:pPr algn="l"/>
            <a:r>
              <a:rPr lang="en-US" sz="1100" b="0" dirty="0" smtClean="0">
                <a:solidFill>
                  <a:srgbClr val="000000"/>
                </a:solidFill>
                <a:latin typeface="Calibri"/>
                <a:cs typeface="Arial" charset="0"/>
              </a:rPr>
              <a:t>NOTE: States were asked to report new initiatives or expansions in these areas; the data do not reflect ongoing state efforts in these areas.  While states have reported managed care quality initiatives in the past, there was not a comparable count available for FY 2011.</a:t>
            </a:r>
          </a:p>
          <a:p>
            <a:pPr algn="l"/>
            <a:r>
              <a:rPr lang="en-US" sz="1100" b="0" dirty="0" smtClean="0">
                <a:solidFill>
                  <a:srgbClr val="000000"/>
                </a:solidFill>
                <a:latin typeface="Calibri"/>
                <a:cs typeface="Arial" charset="0"/>
              </a:rPr>
              <a:t>SOURCE: </a:t>
            </a:r>
            <a:r>
              <a:rPr lang="en-US" sz="1100" b="0" dirty="0">
                <a:solidFill>
                  <a:srgbClr val="000000"/>
                </a:solidFill>
                <a:latin typeface="Calibri"/>
                <a:cs typeface="Arial" charset="0"/>
              </a:rPr>
              <a:t>KCMU survey of Medicaid officials in 50 states and DC conducted by Health Management Associates, </a:t>
            </a:r>
            <a:r>
              <a:rPr lang="en-US" sz="1100" b="0" dirty="0" smtClean="0">
                <a:solidFill>
                  <a:srgbClr val="000000"/>
                </a:solidFill>
                <a:latin typeface="Calibri"/>
                <a:cs typeface="Arial" charset="0"/>
              </a:rPr>
              <a:t>October 2011 and </a:t>
            </a:r>
            <a:r>
              <a:rPr lang="en-US" sz="1100" b="0" dirty="0">
                <a:solidFill>
                  <a:srgbClr val="000000"/>
                </a:solidFill>
                <a:latin typeface="Calibri"/>
                <a:cs typeface="Arial" charset="0"/>
              </a:rPr>
              <a:t>2012</a:t>
            </a:r>
            <a:r>
              <a:rPr lang="en-US" sz="1100" b="0" dirty="0" smtClean="0">
                <a:solidFill>
                  <a:srgbClr val="000000"/>
                </a:solidFill>
                <a:latin typeface="Calibri"/>
                <a:cs typeface="Arial" charset="0"/>
              </a:rPr>
              <a:t>.</a:t>
            </a:r>
            <a:endParaRPr lang="en-US" sz="1100" dirty="0" smtClean="0">
              <a:latin typeface="+mj-lt"/>
            </a:endParaRPr>
          </a:p>
        </p:txBody>
      </p:sp>
    </p:spTree>
    <p:extLst>
      <p:ext uri="{BB962C8B-B14F-4D97-AF65-F5344CB8AC3E}">
        <p14:creationId xmlns:p14="http://schemas.microsoft.com/office/powerpoint/2010/main" val="2209415956"/>
      </p:ext>
    </p:extLst>
  </p:cSld>
  <p:clrMapOvr>
    <a:masterClrMapping/>
  </p:clrMapOvr>
</p:sld>
</file>

<file path=ppt/theme/theme1.xml><?xml version="1.0" encoding="utf-8"?>
<a:theme xmlns:a="http://schemas.openxmlformats.org/drawingml/2006/main" name="KCMU_Template">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page">
  <a:themeElements>
    <a:clrScheme name="Default KFF theme colors">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ADA07A"/>
      </a:hlink>
      <a:folHlink>
        <a:srgbClr val="CDC6AF"/>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KCMU_Template</Template>
  <TotalTime>181</TotalTime>
  <Words>1326</Words>
  <Application>Microsoft Macintosh PowerPoint</Application>
  <PresentationFormat>On-screen Show (4:3)</PresentationFormat>
  <Paragraphs>146</Paragraphs>
  <Slides>11</Slides>
  <Notes>3</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KCMU_Template</vt:lpstr>
      <vt:lpstr>Title page</vt:lpstr>
      <vt:lpstr>Medicaid’s Role in Long-Term Services and Supports</vt:lpstr>
      <vt:lpstr>Five Key Facts about Long-Term Services and Supports (LTSS) and the People Who Need Them </vt:lpstr>
      <vt:lpstr>Medicaid is the Primary Payer for LTSS</vt:lpstr>
      <vt:lpstr>Growth in Medicaid LTSS Expenditures, 2002 - 2011</vt:lpstr>
      <vt:lpstr>Medicaid LTSS Users Accounted for Nearly Half of Medicaid Spending, FY 2010</vt:lpstr>
      <vt:lpstr>Medicaid Enrollees Who Use LTSS, FY 2010</vt:lpstr>
      <vt:lpstr>Distribution of Medicaid Beneficiaries Who Use LTSS, by Dual Eligibility Status, FY 2010</vt:lpstr>
      <vt:lpstr>Medicaid Beneficiaries’ Needs Are Diverse</vt:lpstr>
      <vt:lpstr>PowerPoint Presentation</vt:lpstr>
      <vt:lpstr>Medicaid Delivery and Payment System Reform Activity Includes a Larger Role for Managed Care for High-Need Populations </vt:lpstr>
      <vt:lpstr>Key Questions About Medicaid Managed LTSS</vt:lpstr>
    </vt:vector>
  </TitlesOfParts>
  <Company>Kaiser Family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Medicaid’s Role in Long-Term Care</dc:title>
  <dc:creator>MaryBeth Musumeci</dc:creator>
  <cp:lastModifiedBy>Rebecca Larson</cp:lastModifiedBy>
  <cp:revision>19</cp:revision>
  <dcterms:created xsi:type="dcterms:W3CDTF">2014-09-03T18:05:41Z</dcterms:created>
  <dcterms:modified xsi:type="dcterms:W3CDTF">2014-09-24T17:47:48Z</dcterms:modified>
</cp:coreProperties>
</file>