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5" r:id="rId9"/>
    <p:sldId id="268" r:id="rId10"/>
    <p:sldId id="266" r:id="rId11"/>
    <p:sldId id="264" r:id="rId12"/>
    <p:sldId id="263" r:id="rId13"/>
    <p:sldId id="262" r:id="rId1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5" autoAdjust="0"/>
  </p:normalViewPr>
  <p:slideViewPr>
    <p:cSldViewPr>
      <p:cViewPr varScale="1">
        <p:scale>
          <a:sx n="105" d="100"/>
          <a:sy n="105" d="100"/>
        </p:scale>
        <p:origin x="-10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F2927-C76D-4D82-BF4F-A9BD356977D7}" type="datetimeFigureOut">
              <a:rPr lang="en-US" smtClean="0"/>
              <a:t>9/25/14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F6414-173B-48A0-B94E-8C807D2FC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90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09F94F-1BA2-4184-89E0-5827FB921507}" type="datetimeFigureOut">
              <a:rPr lang="en-US" smtClean="0"/>
              <a:t>9/25/14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DDD18D-B184-41F3-9500-D1D6F05E48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9F94F-1BA2-4184-89E0-5827FB921507}" type="datetimeFigureOut">
              <a:rPr lang="en-US" smtClean="0"/>
              <a:t>9/25/14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D18D-B184-41F3-9500-D1D6F05E48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9F94F-1BA2-4184-89E0-5827FB921507}" type="datetimeFigureOut">
              <a:rPr lang="en-US" smtClean="0"/>
              <a:t>9/25/14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D18D-B184-41F3-9500-D1D6F05E48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9F94F-1BA2-4184-89E0-5827FB921507}" type="datetimeFigureOut">
              <a:rPr lang="en-US" smtClean="0"/>
              <a:t>9/25/14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D18D-B184-41F3-9500-D1D6F05E48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9F94F-1BA2-4184-89E0-5827FB921507}" type="datetimeFigureOut">
              <a:rPr lang="en-US" smtClean="0"/>
              <a:t>9/25/14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D18D-B184-41F3-9500-D1D6F05E48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9F94F-1BA2-4184-89E0-5827FB921507}" type="datetimeFigureOut">
              <a:rPr lang="en-US" smtClean="0"/>
              <a:t>9/25/14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D18D-B184-41F3-9500-D1D6F05E48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9F94F-1BA2-4184-89E0-5827FB921507}" type="datetimeFigureOut">
              <a:rPr lang="en-US" smtClean="0"/>
              <a:t>9/25/14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D18D-B184-41F3-9500-D1D6F05E48F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9F94F-1BA2-4184-89E0-5827FB921507}" type="datetimeFigureOut">
              <a:rPr lang="en-US" smtClean="0"/>
              <a:t>9/25/14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D18D-B184-41F3-9500-D1D6F05E48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9F94F-1BA2-4184-89E0-5827FB921507}" type="datetimeFigureOut">
              <a:rPr lang="en-US" smtClean="0"/>
              <a:t>9/25/14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D18D-B184-41F3-9500-D1D6F05E48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09F94F-1BA2-4184-89E0-5827FB921507}" type="datetimeFigureOut">
              <a:rPr lang="en-US" smtClean="0"/>
              <a:t>9/25/14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D18D-B184-41F3-9500-D1D6F05E48F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09F94F-1BA2-4184-89E0-5827FB921507}" type="datetimeFigureOut">
              <a:rPr lang="en-US" smtClean="0"/>
              <a:t>9/25/14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DDD18D-B184-41F3-9500-D1D6F05E48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09F94F-1BA2-4184-89E0-5827FB921507}" type="datetimeFigureOut">
              <a:rPr lang="en-US" smtClean="0"/>
              <a:t>9/25/14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DDD18D-B184-41F3-9500-D1D6F05E48F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AHI Annual Meeting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Late Breaking News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08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150000"/>
              </a:lnSpc>
              <a:buNone/>
            </a:pPr>
            <a:r>
              <a:rPr lang="en-US" dirty="0" smtClean="0"/>
              <a:t>AHI Legislative Agenda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</a:t>
            </a:r>
            <a:r>
              <a:rPr lang="en-US" sz="2000" dirty="0" smtClean="0"/>
              <a:t>Regulatory Reform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Health Insurance Mandates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Medicaid Funding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Medicaid Information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Health Care Cost Containment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smtClean="0"/>
              <a:t>Adverse Legislation</a:t>
            </a:r>
            <a:endParaRPr lang="en-US" sz="18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2015-16 Legislative Session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72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89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31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01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Current Makeup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2000" dirty="0" smtClean="0"/>
              <a:t>Senate:  18 Republicans – 15 Democrats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Assembly:  60 Republicans – 39 Democrats</a:t>
            </a:r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r>
              <a:rPr lang="en-US" sz="2800" dirty="0" smtClean="0"/>
              <a:t>28 Retirements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21 Assembly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7 Senate</a:t>
            </a:r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r>
              <a:rPr lang="en-US" sz="2000" dirty="0" smtClean="0"/>
              <a:t> </a:t>
            </a:r>
            <a:r>
              <a:rPr lang="en-US" sz="2400" dirty="0"/>
              <a:t> </a:t>
            </a:r>
            <a:r>
              <a:rPr lang="en-US" sz="2400" dirty="0" smtClean="0"/>
              <a:t>   1 Senate Special Election Likely</a:t>
            </a:r>
            <a:endParaRPr lang="en-US" sz="2000" dirty="0" smtClean="0"/>
          </a:p>
          <a:p>
            <a:endParaRPr lang="en-US" sz="2000" dirty="0"/>
          </a:p>
          <a:p>
            <a:pPr marL="109728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Wisconsin Legislature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35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150000"/>
              </a:lnSpc>
              <a:buNone/>
            </a:pPr>
            <a:r>
              <a:rPr lang="en-US" dirty="0" smtClean="0"/>
              <a:t>Governor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/>
              <a:t>Attorney General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/>
              <a:t>All 99 Assembly Seats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/>
              <a:t>17 of 33 Senate Seats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Wisconsin Elections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886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400" dirty="0" smtClean="0"/>
              <a:t>Competitive Races – Senate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2000" dirty="0" smtClean="0"/>
              <a:t>   SD 1  Frank </a:t>
            </a:r>
            <a:r>
              <a:rPr lang="en-US" sz="2000" dirty="0" err="1" smtClean="0"/>
              <a:t>Lasee</a:t>
            </a:r>
            <a:r>
              <a:rPr lang="en-US" sz="2000" dirty="0" smtClean="0"/>
              <a:t> (R) v. Dean </a:t>
            </a:r>
            <a:r>
              <a:rPr lang="en-US" sz="2000" dirty="0" err="1" smtClean="0"/>
              <a:t>Debroux</a:t>
            </a:r>
            <a:endParaRPr lang="en-US" sz="2000" dirty="0" smtClean="0"/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(Door, Kewaunee and Brown Counties)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2000" dirty="0"/>
              <a:t>  </a:t>
            </a:r>
            <a:r>
              <a:rPr lang="en-US" sz="2000" dirty="0" smtClean="0"/>
              <a:t> SD 9  Devin </a:t>
            </a:r>
            <a:r>
              <a:rPr lang="en-US" sz="2000" dirty="0" err="1" smtClean="0"/>
              <a:t>LeMahieu</a:t>
            </a:r>
            <a:r>
              <a:rPr lang="en-US" sz="2000" dirty="0" smtClean="0"/>
              <a:t> (R) v. Martha </a:t>
            </a:r>
            <a:r>
              <a:rPr lang="en-US" sz="2000" dirty="0" err="1" smtClean="0"/>
              <a:t>Laning</a:t>
            </a:r>
            <a:r>
              <a:rPr lang="en-US" sz="2000" dirty="0" smtClean="0"/>
              <a:t> (D)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(Manitowoc and Sheboygan Counties)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SD 17  Howard </a:t>
            </a:r>
            <a:r>
              <a:rPr lang="en-US" sz="2000" dirty="0" err="1" smtClean="0"/>
              <a:t>Marklein</a:t>
            </a:r>
            <a:r>
              <a:rPr lang="en-US" sz="2000" dirty="0" smtClean="0"/>
              <a:t> (R) v. Pat </a:t>
            </a:r>
            <a:r>
              <a:rPr lang="en-US" sz="2000" dirty="0" err="1" smtClean="0"/>
              <a:t>Bomback</a:t>
            </a:r>
            <a:r>
              <a:rPr lang="en-US" sz="2000" dirty="0" smtClean="0"/>
              <a:t> (D)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(Juneau, Richland, Iowa, Grant and Lafayette Counties)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SD 19  Roger Roth (R) v. Penny Bernard </a:t>
            </a:r>
            <a:r>
              <a:rPr lang="en-US" sz="2000" dirty="0" err="1" smtClean="0"/>
              <a:t>Schaber</a:t>
            </a:r>
            <a:r>
              <a:rPr lang="en-US" sz="2000" dirty="0" smtClean="0"/>
              <a:t> (D)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(Winnebago and Outagamie Counties)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Wisconsin Legislature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45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smtClean="0"/>
              <a:t>Competitive Races – Assembly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000" dirty="0" smtClean="0"/>
              <a:t>1st AD - Joel Kitchens (R) v. Joe </a:t>
            </a:r>
            <a:r>
              <a:rPr lang="en-US" sz="2000" dirty="0" err="1" smtClean="0"/>
              <a:t>Majeski</a:t>
            </a:r>
            <a:r>
              <a:rPr lang="en-US" sz="2000" dirty="0" smtClean="0"/>
              <a:t> (D)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1800" dirty="0" smtClean="0"/>
              <a:t> </a:t>
            </a:r>
            <a:r>
              <a:rPr lang="en-US" sz="1600" dirty="0" smtClean="0"/>
              <a:t>(Door and Kewaunee Counties)</a:t>
            </a:r>
          </a:p>
          <a:p>
            <a:pPr marL="109728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2000" dirty="0" smtClean="0"/>
              <a:t>51st AD - Todd Novak (R) v. Dick Cates (R)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1600" dirty="0" smtClean="0"/>
              <a:t>(Iowa, Sauk and Lafayette Counties)</a:t>
            </a:r>
          </a:p>
          <a:p>
            <a:pPr marL="109728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2000" dirty="0" smtClean="0"/>
              <a:t>68th AD - Kathy Bernier (R)* v. Jeff Peck (D)</a:t>
            </a:r>
            <a:r>
              <a:rPr lang="en-US" sz="1600" dirty="0" smtClean="0"/>
              <a:t> </a:t>
            </a:r>
          </a:p>
          <a:p>
            <a:pPr marL="109728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(Clark and Eau Claire Counties)</a:t>
            </a:r>
          </a:p>
          <a:p>
            <a:pPr marL="109728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2000" dirty="0" smtClean="0"/>
              <a:t>70th AD – Amy Sue </a:t>
            </a:r>
            <a:r>
              <a:rPr lang="en-US" sz="2000" dirty="0" err="1" smtClean="0"/>
              <a:t>Vruwink</a:t>
            </a:r>
            <a:r>
              <a:rPr lang="en-US" sz="2000" dirty="0" smtClean="0"/>
              <a:t> (D)* v. Nancy Vander Meer (R)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1600" dirty="0" smtClean="0"/>
              <a:t>(Portage, Wood, Jackson and Monroe Counties)</a:t>
            </a:r>
          </a:p>
          <a:p>
            <a:pPr marL="109728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2000" dirty="0" smtClean="0"/>
              <a:t>72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AD – Scott Krug (R)* v. Dana Duncan (D)</a:t>
            </a:r>
          </a:p>
          <a:p>
            <a:pPr marL="109728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(Adams, Waushara, Portage and Wood Counties)</a:t>
            </a:r>
          </a:p>
          <a:p>
            <a:pPr marL="109728" indent="0">
              <a:buNone/>
            </a:pPr>
            <a:endParaRPr lang="en-US" sz="1600" dirty="0"/>
          </a:p>
          <a:p>
            <a:pPr marL="109728" indent="0">
              <a:buNone/>
            </a:pPr>
            <a:r>
              <a:rPr lang="en-US" sz="1600" dirty="0" smtClean="0"/>
              <a:t>       * Incumbent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Wisconsin Legislature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552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smtClean="0"/>
              <a:t>Competitive Races – Assembly (cont.)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2000" dirty="0" smtClean="0"/>
              <a:t>75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AD Stephen Smith (D)* v. </a:t>
            </a:r>
            <a:r>
              <a:rPr lang="en-US" sz="2000" dirty="0" err="1" smtClean="0"/>
              <a:t>Romain</a:t>
            </a:r>
            <a:r>
              <a:rPr lang="en-US" sz="2000" dirty="0" smtClean="0"/>
              <a:t> Robert Quinn (R)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1600" dirty="0" smtClean="0"/>
              <a:t>(Washburn and Barron Counties)</a:t>
            </a:r>
          </a:p>
          <a:p>
            <a:pPr marL="109728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</a:t>
            </a:r>
            <a:r>
              <a:rPr lang="en-US" sz="2000" dirty="0" smtClean="0"/>
              <a:t>85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AD Mandy Wright (D)* v. Dave Heaton (R)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1600" dirty="0" smtClean="0"/>
              <a:t>(City of Wausau)</a:t>
            </a:r>
          </a:p>
          <a:p>
            <a:pPr marL="109728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</a:t>
            </a:r>
            <a:r>
              <a:rPr lang="en-US" sz="2000" dirty="0" smtClean="0"/>
              <a:t>88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AD John </a:t>
            </a:r>
            <a:r>
              <a:rPr lang="en-US" sz="2000" dirty="0" err="1" smtClean="0"/>
              <a:t>Macco</a:t>
            </a:r>
            <a:r>
              <a:rPr lang="en-US" sz="2000" dirty="0" smtClean="0"/>
              <a:t> (R) v. Dan Robertson (D)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1600" dirty="0" smtClean="0"/>
              <a:t>(Brown County)</a:t>
            </a:r>
          </a:p>
          <a:p>
            <a:pPr marL="109728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</a:t>
            </a:r>
            <a:r>
              <a:rPr lang="en-US" sz="2000" dirty="0" smtClean="0"/>
              <a:t>96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AD Lee </a:t>
            </a:r>
            <a:r>
              <a:rPr lang="en-US" sz="2000" dirty="0" err="1" smtClean="0"/>
              <a:t>Nerrison</a:t>
            </a:r>
            <a:r>
              <a:rPr lang="en-US" sz="2000" dirty="0" smtClean="0"/>
              <a:t> (R)* v. Peter </a:t>
            </a:r>
            <a:r>
              <a:rPr lang="en-US" sz="2000" dirty="0" err="1" smtClean="0"/>
              <a:t>Flesch</a:t>
            </a:r>
            <a:r>
              <a:rPr lang="en-US" sz="2000" dirty="0" smtClean="0"/>
              <a:t> (D)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1600" dirty="0" smtClean="0"/>
              <a:t>(Monroe, Vernon and Crawford Counties)</a:t>
            </a:r>
          </a:p>
          <a:p>
            <a:pPr marL="109728" indent="0">
              <a:buNone/>
            </a:pPr>
            <a:r>
              <a:rPr lang="en-US" sz="1600" dirty="0" smtClean="0"/>
              <a:t>     </a:t>
            </a:r>
          </a:p>
          <a:p>
            <a:pPr marL="109728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* Incumbent</a:t>
            </a:r>
            <a:endParaRPr lang="en-US" sz="1600" dirty="0"/>
          </a:p>
          <a:p>
            <a:r>
              <a:rPr lang="en-US" sz="1600" dirty="0" smtClean="0"/>
              <a:t>       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Wisconsin Legislature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68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en-US" dirty="0" smtClean="0"/>
              <a:t>Key Issues: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Non-covered Dental Services Mandate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Oral Chemotherapy Mandate            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Navigator Regulation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HIRSP Transition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ORSA and Model Holding Company Act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Workplace Wellness Legislation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Collateral Source Legislation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2013-14 Legislative Session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8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Issues to Watch: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Benefit Design Mandates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Scope of Practice Expansions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State Budget: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$281 Million Projected Budget Deficit       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Structural Deficit - $600Million +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Agencies Requested to Submit Cost-to-continue</a:t>
            </a:r>
          </a:p>
          <a:p>
            <a:pPr marL="109728" indent="0">
              <a:buNone/>
            </a:pPr>
            <a:r>
              <a:rPr lang="en-US" sz="2000" dirty="0" smtClean="0"/>
              <a:t>                 Budgets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Competition Between Major Programs for GPR –                </a:t>
            </a:r>
          </a:p>
          <a:p>
            <a:pPr marL="109728" indent="0">
              <a:buNone/>
            </a:pPr>
            <a:r>
              <a:rPr lang="en-US" sz="2000" dirty="0" smtClean="0"/>
              <a:t>                 Transportation, MA, School Aids, Shared Revenue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Tax Cuts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2015-16 Legislative Session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34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Issues to Watch:</a:t>
            </a:r>
          </a:p>
          <a:p>
            <a:endParaRPr lang="en-US" dirty="0" smtClean="0"/>
          </a:p>
          <a:p>
            <a:r>
              <a:rPr lang="en-US" sz="2000" dirty="0" smtClean="0"/>
              <a:t>State Budget (cont.)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Revisit Medicaid Expansion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100% → 133/38% of FPL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Benefit Expenditure Increase - $355 million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GPR Reduction - $206 million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Policy Alternatives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2013-14 Legislative Session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784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</TotalTime>
  <Words>578</Words>
  <Application>Microsoft Macintosh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AHI Annual Meeting </vt:lpstr>
      <vt:lpstr>Wisconsin Legislature</vt:lpstr>
      <vt:lpstr>Wisconsin Elections 2014</vt:lpstr>
      <vt:lpstr>Wisconsin Legislature </vt:lpstr>
      <vt:lpstr>Wisconsin Legislature </vt:lpstr>
      <vt:lpstr>Wisconsin Legislature </vt:lpstr>
      <vt:lpstr>2013-14 Legislative Session </vt:lpstr>
      <vt:lpstr>2015-16 Legislative Session </vt:lpstr>
      <vt:lpstr>2013-14 Legislative Session </vt:lpstr>
      <vt:lpstr>2015-16 Legislative Session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AHI Annual Meeting</dc:title>
  <dc:creator>Owner</dc:creator>
  <cp:lastModifiedBy>Rebecca Larson</cp:lastModifiedBy>
  <cp:revision>15</cp:revision>
  <cp:lastPrinted>2014-09-08T15:06:39Z</cp:lastPrinted>
  <dcterms:created xsi:type="dcterms:W3CDTF">2014-09-05T15:49:01Z</dcterms:created>
  <dcterms:modified xsi:type="dcterms:W3CDTF">2014-09-25T16:23:43Z</dcterms:modified>
</cp:coreProperties>
</file>